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5"/>
  </p:notesMasterIdLst>
  <p:sldIdLst>
    <p:sldId id="256" r:id="rId2"/>
    <p:sldId id="337" r:id="rId3"/>
    <p:sldId id="289" r:id="rId4"/>
    <p:sldId id="262" r:id="rId5"/>
    <p:sldId id="267" r:id="rId6"/>
    <p:sldId id="286" r:id="rId7"/>
    <p:sldId id="277" r:id="rId8"/>
    <p:sldId id="290" r:id="rId9"/>
    <p:sldId id="339" r:id="rId10"/>
    <p:sldId id="340" r:id="rId11"/>
    <p:sldId id="349" r:id="rId12"/>
    <p:sldId id="342" r:id="rId13"/>
    <p:sldId id="350" r:id="rId14"/>
    <p:sldId id="343" r:id="rId15"/>
    <p:sldId id="347" r:id="rId16"/>
    <p:sldId id="352" r:id="rId17"/>
    <p:sldId id="351" r:id="rId18"/>
    <p:sldId id="353" r:id="rId19"/>
    <p:sldId id="345" r:id="rId20"/>
    <p:sldId id="344" r:id="rId21"/>
    <p:sldId id="288" r:id="rId22"/>
    <p:sldId id="292" r:id="rId23"/>
    <p:sldId id="279" r:id="rId24"/>
    <p:sldId id="280" r:id="rId25"/>
    <p:sldId id="281" r:id="rId26"/>
    <p:sldId id="293" r:id="rId27"/>
    <p:sldId id="259" r:id="rId28"/>
    <p:sldId id="283" r:id="rId29"/>
    <p:sldId id="276" r:id="rId30"/>
    <p:sldId id="274" r:id="rId31"/>
    <p:sldId id="294" r:id="rId32"/>
    <p:sldId id="275"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660"/>
  </p:normalViewPr>
  <p:slideViewPr>
    <p:cSldViewPr snapToGrid="0">
      <p:cViewPr varScale="1">
        <p:scale>
          <a:sx n="104" d="100"/>
          <a:sy n="104" d="100"/>
        </p:scale>
        <p:origin x="23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0FBB3-3EC6-8042-94DC-452F8C6F4B66}"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9345F-9FD4-494D-A1C2-5379CFDB7994}" type="slidenum">
              <a:rPr lang="en-US" smtClean="0"/>
              <a:t>‹#›</a:t>
            </a:fld>
            <a:endParaRPr lang="en-US"/>
          </a:p>
        </p:txBody>
      </p:sp>
    </p:spTree>
    <p:extLst>
      <p:ext uri="{BB962C8B-B14F-4D97-AF65-F5344CB8AC3E}">
        <p14:creationId xmlns:p14="http://schemas.microsoft.com/office/powerpoint/2010/main" val="97719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1%20samuel%2015&amp;version=CSB#fen-CSB-7581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ftn3"/><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ftn3"/><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a:t>
            </a:fld>
            <a:endParaRPr lang="en-US"/>
          </a:p>
        </p:txBody>
      </p:sp>
    </p:spTree>
    <p:extLst>
      <p:ext uri="{BB962C8B-B14F-4D97-AF65-F5344CB8AC3E}">
        <p14:creationId xmlns:p14="http://schemas.microsoft.com/office/powerpoint/2010/main" val="355126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Pharoah in the 1200s BC who brags about coming against Israel…notice the extreme war rhetoric. Obviously this shouldn’t be taken literally. </a:t>
            </a:r>
          </a:p>
        </p:txBody>
      </p:sp>
      <p:sp>
        <p:nvSpPr>
          <p:cNvPr id="4" name="Slide Number Placeholder 3"/>
          <p:cNvSpPr>
            <a:spLocks noGrp="1"/>
          </p:cNvSpPr>
          <p:nvPr>
            <p:ph type="sldNum" sz="quarter" idx="10"/>
          </p:nvPr>
        </p:nvSpPr>
        <p:spPr/>
        <p:txBody>
          <a:bodyPr/>
          <a:lstStyle/>
          <a:p>
            <a:fld id="{B7A2C347-991F-4C1E-89B8-9DA7E622E91C}" type="slidenum">
              <a:rPr lang="en-US" smtClean="0"/>
              <a:t>14</a:t>
            </a:fld>
            <a:endParaRPr lang="en-US"/>
          </a:p>
        </p:txBody>
      </p:sp>
    </p:spTree>
    <p:extLst>
      <p:ext uri="{BB962C8B-B14F-4D97-AF65-F5344CB8AC3E}">
        <p14:creationId xmlns:p14="http://schemas.microsoft.com/office/powerpoint/2010/main" val="11994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Joshua 10:36-39, it describes a total annihilation of Hebron and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 Joshua “left no survivors. . . . They totally destroyed [Hebron] and everyone in it” (v. 37), and “They . . . put them to the sword. Everyone in it, they totally destroyed. They left no survivors. They did to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 and its king as they had done to . . . Hebron” (v. 39). Sounds like total annihilation, right? The problem is that Joshua is clear a few chapters later that these towns were not totally annihilated. Joshua 15:13-15 describes and even names inhabitants that were still there at both Hebron and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15</a:t>
            </a:fld>
            <a:endParaRPr lang="en-US"/>
          </a:p>
        </p:txBody>
      </p:sp>
    </p:spTree>
    <p:extLst>
      <p:ext uri="{BB962C8B-B14F-4D97-AF65-F5344CB8AC3E}">
        <p14:creationId xmlns:p14="http://schemas.microsoft.com/office/powerpoint/2010/main" val="279430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16</a:t>
            </a:fld>
            <a:endParaRPr lang="en-US"/>
          </a:p>
        </p:txBody>
      </p:sp>
    </p:spTree>
    <p:extLst>
      <p:ext uri="{BB962C8B-B14F-4D97-AF65-F5344CB8AC3E}">
        <p14:creationId xmlns:p14="http://schemas.microsoft.com/office/powerpoint/2010/main" val="90995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LilyUPC" panose="020B0604020202020204" pitchFamily="34" charset="-34"/>
              </a:rPr>
              <a:t>It appears that Saul has followed the command to wipe the people with just a few exceptions. </a:t>
            </a:r>
            <a:endParaRPr lang="en-US" dirty="0"/>
          </a:p>
          <a:p>
            <a:endParaRPr lang="en-US" dirty="0"/>
          </a:p>
          <a:p>
            <a:r>
              <a:rPr lang="en-US" dirty="0"/>
              <a:t>Samuel kills Agag.</a:t>
            </a:r>
          </a:p>
          <a:p>
            <a:endParaRPr lang="en-US" dirty="0"/>
          </a:p>
          <a:p>
            <a:r>
              <a:rPr lang="en-US" dirty="0"/>
              <a:t>1 Samuel 27:8</a:t>
            </a:r>
          </a:p>
        </p:txBody>
      </p:sp>
      <p:sp>
        <p:nvSpPr>
          <p:cNvPr id="4" name="Slide Number Placeholder 3"/>
          <p:cNvSpPr>
            <a:spLocks noGrp="1"/>
          </p:cNvSpPr>
          <p:nvPr>
            <p:ph type="sldNum" sz="quarter" idx="10"/>
          </p:nvPr>
        </p:nvSpPr>
        <p:spPr/>
        <p:txBody>
          <a:bodyPr/>
          <a:lstStyle/>
          <a:p>
            <a:fld id="{B7A2C347-991F-4C1E-89B8-9DA7E622E91C}" type="slidenum">
              <a:rPr lang="en-US" smtClean="0"/>
              <a:t>17</a:t>
            </a:fld>
            <a:endParaRPr lang="en-US"/>
          </a:p>
        </p:txBody>
      </p:sp>
    </p:spTree>
    <p:extLst>
      <p:ext uri="{BB962C8B-B14F-4D97-AF65-F5344CB8AC3E}">
        <p14:creationId xmlns:p14="http://schemas.microsoft.com/office/powerpoint/2010/main" val="194042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Samuel confronts Saul kills Agag.</a:t>
            </a:r>
          </a:p>
          <a:p>
            <a:r>
              <a:rPr lang="en-US" dirty="0"/>
              <a:t>David, as king, has to contend with Amalekites numerous times. </a:t>
            </a:r>
          </a:p>
          <a:p>
            <a:endParaRPr lang="en-US" dirty="0"/>
          </a:p>
          <a:p>
            <a:pPr algn="l"/>
            <a:r>
              <a:rPr lang="en-US" b="1" i="0" baseline="30000" dirty="0">
                <a:solidFill>
                  <a:srgbClr val="000000"/>
                </a:solidFill>
                <a:effectLst/>
                <a:latin typeface="system-ui"/>
              </a:rPr>
              <a:t>13 </a:t>
            </a:r>
            <a:r>
              <a:rPr lang="en-US" b="0" i="0" dirty="0">
                <a:solidFill>
                  <a:srgbClr val="000000"/>
                </a:solidFill>
                <a:effectLst/>
                <a:latin typeface="system-ui"/>
              </a:rPr>
              <a:t>When Samuel came to him, Saul said, “May the </a:t>
            </a:r>
            <a:r>
              <a:rPr lang="en-US" b="0" i="0" cap="small" dirty="0">
                <a:solidFill>
                  <a:srgbClr val="000000"/>
                </a:solidFill>
                <a:effectLst/>
                <a:latin typeface="system-ui"/>
              </a:rPr>
              <a:t>Lord</a:t>
            </a:r>
            <a:r>
              <a:rPr lang="en-US" b="0" i="0" dirty="0">
                <a:solidFill>
                  <a:srgbClr val="000000"/>
                </a:solidFill>
                <a:effectLst/>
                <a:latin typeface="system-ui"/>
              </a:rPr>
              <a:t> bless you. I have carried out the </a:t>
            </a:r>
            <a:r>
              <a:rPr lang="en-US" b="0" i="0" cap="small" dirty="0">
                <a:solidFill>
                  <a:srgbClr val="000000"/>
                </a:solidFill>
                <a:effectLst/>
                <a:latin typeface="system-ui"/>
              </a:rPr>
              <a:t>Lord</a:t>
            </a:r>
            <a:r>
              <a:rPr lang="en-US" b="0" i="0" dirty="0">
                <a:solidFill>
                  <a:srgbClr val="000000"/>
                </a:solidFill>
                <a:effectLst/>
                <a:latin typeface="system-ui"/>
              </a:rPr>
              <a:t>’s instructions.”</a:t>
            </a:r>
          </a:p>
          <a:p>
            <a:pPr algn="l"/>
            <a:r>
              <a:rPr lang="en-US" b="1" i="0" baseline="30000" dirty="0">
                <a:solidFill>
                  <a:srgbClr val="000000"/>
                </a:solidFill>
                <a:effectLst/>
                <a:latin typeface="system-ui"/>
              </a:rPr>
              <a:t>14 </a:t>
            </a:r>
            <a:r>
              <a:rPr lang="en-US" b="0" i="0" dirty="0">
                <a:solidFill>
                  <a:srgbClr val="000000"/>
                </a:solidFill>
                <a:effectLst/>
                <a:latin typeface="system-ui"/>
              </a:rPr>
              <a:t>Samuel replied, “Then what is this sound of sheep, goats, and cattle I hear?”</a:t>
            </a:r>
          </a:p>
          <a:p>
            <a:pPr algn="l"/>
            <a:r>
              <a:rPr lang="en-US" b="1" i="0" baseline="30000" dirty="0">
                <a:solidFill>
                  <a:srgbClr val="000000"/>
                </a:solidFill>
                <a:effectLst/>
                <a:latin typeface="system-ui"/>
              </a:rPr>
              <a:t>15 </a:t>
            </a:r>
            <a:r>
              <a:rPr lang="en-US" b="0" i="0" dirty="0">
                <a:solidFill>
                  <a:srgbClr val="000000"/>
                </a:solidFill>
                <a:effectLst/>
                <a:latin typeface="system-ui"/>
              </a:rPr>
              <a:t>Saul answered, “The troops brought them from the Amalekites and spared the best sheep, goats, and cattle in order to offer a sacrifice to the </a:t>
            </a:r>
            <a:r>
              <a:rPr lang="en-US" b="0" i="0" cap="small" dirty="0">
                <a:solidFill>
                  <a:srgbClr val="000000"/>
                </a:solidFill>
                <a:effectLst/>
                <a:latin typeface="system-ui"/>
              </a:rPr>
              <a:t>Lord</a:t>
            </a:r>
            <a:r>
              <a:rPr lang="en-US" b="0" i="0" dirty="0">
                <a:solidFill>
                  <a:srgbClr val="000000"/>
                </a:solidFill>
                <a:effectLst/>
                <a:latin typeface="system-ui"/>
              </a:rPr>
              <a:t> your God, but the rest we destroyed.”</a:t>
            </a:r>
          </a:p>
          <a:p>
            <a:pPr algn="l"/>
            <a:r>
              <a:rPr lang="en-US" b="1" i="0" baseline="30000" dirty="0">
                <a:solidFill>
                  <a:srgbClr val="000000"/>
                </a:solidFill>
                <a:effectLst/>
                <a:latin typeface="system-ui"/>
              </a:rPr>
              <a:t>16 </a:t>
            </a:r>
            <a:r>
              <a:rPr lang="en-US" b="0" i="0" dirty="0">
                <a:solidFill>
                  <a:srgbClr val="000000"/>
                </a:solidFill>
                <a:effectLst/>
                <a:latin typeface="system-ui"/>
              </a:rPr>
              <a:t>“Stop!” exclaimed Samuel. “Let me tell you what the </a:t>
            </a:r>
            <a:r>
              <a:rPr lang="en-US" b="0" i="0" cap="small" dirty="0">
                <a:solidFill>
                  <a:srgbClr val="000000"/>
                </a:solidFill>
                <a:effectLst/>
                <a:latin typeface="system-ui"/>
              </a:rPr>
              <a:t>Lord</a:t>
            </a:r>
            <a:r>
              <a:rPr lang="en-US" b="0" i="0" dirty="0">
                <a:solidFill>
                  <a:srgbClr val="000000"/>
                </a:solidFill>
                <a:effectLst/>
                <a:latin typeface="system-ui"/>
              </a:rPr>
              <a:t> said to me last night.”</a:t>
            </a:r>
          </a:p>
          <a:p>
            <a:pPr algn="l"/>
            <a:r>
              <a:rPr lang="en-US" b="0" i="0" dirty="0">
                <a:solidFill>
                  <a:srgbClr val="000000"/>
                </a:solidFill>
                <a:effectLst/>
                <a:latin typeface="system-ui"/>
              </a:rPr>
              <a:t>“Tell me,” he replied.</a:t>
            </a:r>
          </a:p>
          <a:p>
            <a:pPr algn="l"/>
            <a:r>
              <a:rPr lang="en-US" b="1" i="0" baseline="30000" dirty="0">
                <a:solidFill>
                  <a:srgbClr val="000000"/>
                </a:solidFill>
                <a:effectLst/>
                <a:latin typeface="system-ui"/>
              </a:rPr>
              <a:t>17 </a:t>
            </a:r>
            <a:r>
              <a:rPr lang="en-US" b="0" i="0" dirty="0">
                <a:solidFill>
                  <a:srgbClr val="000000"/>
                </a:solidFill>
                <a:effectLst/>
                <a:latin typeface="system-ui"/>
              </a:rPr>
              <a:t>Samuel continued, “Although you once considered yourself unimportant, haven’t you become the leader of the tribes of Israel? The </a:t>
            </a:r>
            <a:r>
              <a:rPr lang="en-US" b="0" i="0" cap="small" dirty="0">
                <a:solidFill>
                  <a:srgbClr val="000000"/>
                </a:solidFill>
                <a:effectLst/>
                <a:latin typeface="system-ui"/>
              </a:rPr>
              <a:t>Lord</a:t>
            </a:r>
            <a:r>
              <a:rPr lang="en-US" b="0" i="0" dirty="0">
                <a:solidFill>
                  <a:srgbClr val="000000"/>
                </a:solidFill>
                <a:effectLst/>
                <a:latin typeface="system-ui"/>
              </a:rPr>
              <a:t> anointed you king over Israel </a:t>
            </a:r>
            <a:r>
              <a:rPr lang="en-US" b="1" i="0" baseline="30000" dirty="0">
                <a:solidFill>
                  <a:srgbClr val="000000"/>
                </a:solidFill>
                <a:effectLst/>
                <a:latin typeface="system-ui"/>
              </a:rPr>
              <a:t>18 </a:t>
            </a:r>
            <a:r>
              <a:rPr lang="en-US" b="0" i="0" dirty="0">
                <a:solidFill>
                  <a:srgbClr val="000000"/>
                </a:solidFill>
                <a:effectLst/>
                <a:latin typeface="system-ui"/>
              </a:rPr>
              <a:t>and then sent you on a mission and said, ‘Go and completely destroy the sinful Amalekites. Fight against them until you have annihilated them.’ </a:t>
            </a:r>
            <a:r>
              <a:rPr lang="en-US" b="1" i="0" baseline="30000" dirty="0">
                <a:solidFill>
                  <a:srgbClr val="000000"/>
                </a:solidFill>
                <a:effectLst/>
                <a:latin typeface="system-ui"/>
              </a:rPr>
              <a:t>19 </a:t>
            </a:r>
            <a:r>
              <a:rPr lang="en-US" b="0" i="0" dirty="0">
                <a:solidFill>
                  <a:srgbClr val="000000"/>
                </a:solidFill>
                <a:effectLst/>
                <a:latin typeface="system-ui"/>
              </a:rPr>
              <a:t>So why didn’t you obey the </a:t>
            </a:r>
            <a:r>
              <a:rPr lang="en-US" b="0" i="0" cap="small" dirty="0">
                <a:solidFill>
                  <a:srgbClr val="000000"/>
                </a:solidFill>
                <a:effectLst/>
                <a:latin typeface="system-ui"/>
              </a:rPr>
              <a:t>Lord</a:t>
            </a:r>
            <a:r>
              <a:rPr lang="en-US" b="0" i="0" dirty="0">
                <a:solidFill>
                  <a:srgbClr val="000000"/>
                </a:solidFill>
                <a:effectLst/>
                <a:latin typeface="system-ui"/>
              </a:rPr>
              <a:t>? Why did you rush on the plunder and do what was evil in the </a:t>
            </a:r>
            <a:r>
              <a:rPr lang="en-US" b="0" i="0" cap="small" dirty="0">
                <a:solidFill>
                  <a:srgbClr val="000000"/>
                </a:solidFill>
                <a:effectLst/>
                <a:latin typeface="system-ui"/>
              </a:rPr>
              <a:t>Lord</a:t>
            </a:r>
            <a:r>
              <a:rPr lang="en-US" b="0" i="0" dirty="0">
                <a:solidFill>
                  <a:srgbClr val="000000"/>
                </a:solidFill>
                <a:effectLst/>
                <a:latin typeface="system-ui"/>
              </a:rPr>
              <a:t>’s sight?”</a:t>
            </a:r>
          </a:p>
          <a:p>
            <a:pPr algn="l"/>
            <a:r>
              <a:rPr lang="en-US" b="1" i="0" baseline="30000" dirty="0">
                <a:solidFill>
                  <a:srgbClr val="000000"/>
                </a:solidFill>
                <a:effectLst/>
                <a:latin typeface="system-ui"/>
              </a:rPr>
              <a:t>20 </a:t>
            </a:r>
            <a:r>
              <a:rPr lang="en-US" b="0" i="0" dirty="0">
                <a:solidFill>
                  <a:srgbClr val="000000"/>
                </a:solidFill>
                <a:effectLst/>
                <a:latin typeface="system-ui"/>
              </a:rPr>
              <a:t>“But I did obey the </a:t>
            </a:r>
            <a:r>
              <a:rPr lang="en-US" b="0" i="0" cap="small" dirty="0">
                <a:solidFill>
                  <a:srgbClr val="000000"/>
                </a:solidFill>
                <a:effectLst/>
                <a:latin typeface="system-ui"/>
              </a:rPr>
              <a:t>Lord</a:t>
            </a:r>
            <a:r>
              <a:rPr lang="en-US" b="0" i="0" dirty="0">
                <a:solidFill>
                  <a:srgbClr val="000000"/>
                </a:solidFill>
                <a:effectLst/>
                <a:latin typeface="system-ui"/>
              </a:rPr>
              <a:t>!” Saul answered.</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“I went on the mission the </a:t>
            </a:r>
            <a:r>
              <a:rPr lang="en-US" b="0" i="0" cap="small" dirty="0">
                <a:solidFill>
                  <a:srgbClr val="000000"/>
                </a:solidFill>
                <a:effectLst/>
                <a:latin typeface="system-ui"/>
              </a:rPr>
              <a:t>Lord</a:t>
            </a:r>
            <a:r>
              <a:rPr lang="en-US" b="0" i="0" dirty="0">
                <a:solidFill>
                  <a:srgbClr val="000000"/>
                </a:solidFill>
                <a:effectLst/>
                <a:latin typeface="system-ui"/>
              </a:rPr>
              <a:t> gave me: I brought back King Agag of Amalek, and I completely destroyed the Amalekites. </a:t>
            </a:r>
            <a:r>
              <a:rPr lang="en-US" b="1" i="0" baseline="30000" dirty="0">
                <a:solidFill>
                  <a:srgbClr val="000000"/>
                </a:solidFill>
                <a:effectLst/>
                <a:latin typeface="system-ui"/>
              </a:rPr>
              <a:t>21 </a:t>
            </a:r>
            <a:r>
              <a:rPr lang="en-US" b="0" i="0" dirty="0">
                <a:solidFill>
                  <a:srgbClr val="000000"/>
                </a:solidFill>
                <a:effectLst/>
                <a:latin typeface="system-ui"/>
              </a:rPr>
              <a:t>The troops took sheep, goats, and cattle from the plunder—the best of what was set apart for destruction—to sacrifice to the </a:t>
            </a:r>
            <a:r>
              <a:rPr lang="en-US" b="0" i="0" cap="small" dirty="0">
                <a:solidFill>
                  <a:srgbClr val="000000"/>
                </a:solidFill>
                <a:effectLst/>
                <a:latin typeface="system-ui"/>
              </a:rPr>
              <a:t>Lord</a:t>
            </a:r>
            <a:r>
              <a:rPr lang="en-US" b="0" i="0" dirty="0">
                <a:solidFill>
                  <a:srgbClr val="000000"/>
                </a:solidFill>
                <a:effectLst/>
                <a:latin typeface="system-ui"/>
              </a:rPr>
              <a:t> your God at Gilgal.”</a:t>
            </a:r>
          </a:p>
        </p:txBody>
      </p:sp>
      <p:sp>
        <p:nvSpPr>
          <p:cNvPr id="4" name="Slide Number Placeholder 3"/>
          <p:cNvSpPr>
            <a:spLocks noGrp="1"/>
          </p:cNvSpPr>
          <p:nvPr>
            <p:ph type="sldNum" sz="quarter" idx="10"/>
          </p:nvPr>
        </p:nvSpPr>
        <p:spPr/>
        <p:txBody>
          <a:bodyPr/>
          <a:lstStyle/>
          <a:p>
            <a:fld id="{B7A2C347-991F-4C1E-89B8-9DA7E622E91C}" type="slidenum">
              <a:rPr lang="en-US" smtClean="0"/>
              <a:t>18</a:t>
            </a:fld>
            <a:endParaRPr lang="en-US"/>
          </a:p>
        </p:txBody>
      </p:sp>
    </p:spTree>
    <p:extLst>
      <p:ext uri="{BB962C8B-B14F-4D97-AF65-F5344CB8AC3E}">
        <p14:creationId xmlns:p14="http://schemas.microsoft.com/office/powerpoint/2010/main" val="162539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Now we might have an issue with this too. But our question is was it genocide?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ilyUPC" panose="020B0604020202020204" pitchFamily="34" charset="-34"/>
                <a:cs typeface="LilyUPC" panose="020B0604020202020204" pitchFamily="34" charset="-34"/>
              </a:rPr>
              <a:t>Jesus was okay with it.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19</a:t>
            </a:fld>
            <a:endParaRPr lang="en-US"/>
          </a:p>
        </p:txBody>
      </p:sp>
    </p:spTree>
    <p:extLst>
      <p:ext uri="{BB962C8B-B14F-4D97-AF65-F5344CB8AC3E}">
        <p14:creationId xmlns:p14="http://schemas.microsoft.com/office/powerpoint/2010/main" val="386880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Joshua 10:36-39, it describes a total annihilation of Hebron and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 Joshua “left no survivors. . . . They totally destroyed [Hebron] and everyone in it” (v. 37), and “They . . . put them to the sword. Everyone in it, they totally destroyed. They left no survivors. They did to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 and its king as they had done to . . . Hebron” (v. 39). Sounds like total annihilation, right? The problem is that Joshua is clear a few chapters later that these towns were not totally annihilated. Joshua 15:13-15 describes and even names inhabitants that were still there at both Hebron and </a:t>
            </a:r>
            <a:r>
              <a:rPr lang="en-US" sz="1800" dirty="0" err="1">
                <a:effectLst/>
                <a:latin typeface="Times New Roman" panose="02020603050405020304" pitchFamily="18" charset="0"/>
                <a:ea typeface="Times New Roman" panose="02020603050405020304" pitchFamily="18" charset="0"/>
              </a:rPr>
              <a:t>Debir</a:t>
            </a:r>
            <a:r>
              <a:rPr lang="en-US" sz="1800" dirty="0">
                <a:effectLst/>
                <a:latin typeface="Times New Roman" panose="02020603050405020304" pitchFamily="18" charset="0"/>
                <a:ea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20</a:t>
            </a:fld>
            <a:endParaRPr lang="en-US"/>
          </a:p>
        </p:txBody>
      </p:sp>
    </p:spTree>
    <p:extLst>
      <p:ext uri="{BB962C8B-B14F-4D97-AF65-F5344CB8AC3E}">
        <p14:creationId xmlns:p14="http://schemas.microsoft.com/office/powerpoint/2010/main" val="117787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21</a:t>
            </a:fld>
            <a:endParaRPr lang="en-US"/>
          </a:p>
        </p:txBody>
      </p:sp>
    </p:spTree>
    <p:extLst>
      <p:ext uri="{BB962C8B-B14F-4D97-AF65-F5344CB8AC3E}">
        <p14:creationId xmlns:p14="http://schemas.microsoft.com/office/powerpoint/2010/main" val="405582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Would God be justified in torturing</a:t>
            </a:r>
            <a:r>
              <a:rPr lang="en-US" baseline="0" dirty="0"/>
              <a:t> innocent people for fun? </a:t>
            </a:r>
          </a:p>
          <a:p>
            <a:endParaRPr lang="en-US" dirty="0"/>
          </a:p>
          <a:p>
            <a:r>
              <a:rPr lang="en-US" dirty="0"/>
              <a:t>It’s very Christian to say ”God cannot x” </a:t>
            </a:r>
          </a:p>
        </p:txBody>
      </p:sp>
      <p:sp>
        <p:nvSpPr>
          <p:cNvPr id="4" name="Slide Number Placeholder 3"/>
          <p:cNvSpPr>
            <a:spLocks noGrp="1"/>
          </p:cNvSpPr>
          <p:nvPr>
            <p:ph type="sldNum" sz="quarter" idx="10"/>
          </p:nvPr>
        </p:nvSpPr>
        <p:spPr/>
        <p:txBody>
          <a:bodyPr/>
          <a:lstStyle/>
          <a:p>
            <a:fld id="{B7A2C347-991F-4C1E-89B8-9DA7E622E91C}" type="slidenum">
              <a:rPr lang="en-US" smtClean="0"/>
              <a:t>22</a:t>
            </a:fld>
            <a:endParaRPr lang="en-US"/>
          </a:p>
        </p:txBody>
      </p:sp>
    </p:spTree>
    <p:extLst>
      <p:ext uri="{BB962C8B-B14F-4D97-AF65-F5344CB8AC3E}">
        <p14:creationId xmlns:p14="http://schemas.microsoft.com/office/powerpoint/2010/main" val="355986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23</a:t>
            </a:fld>
            <a:endParaRPr lang="en-US"/>
          </a:p>
        </p:txBody>
      </p:sp>
    </p:spTree>
    <p:extLst>
      <p:ext uri="{BB962C8B-B14F-4D97-AF65-F5344CB8AC3E}">
        <p14:creationId xmlns:p14="http://schemas.microsoft.com/office/powerpoint/2010/main" val="266759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grounded are we in our Christian faith. There are a few difficult objections but there are very many powerful reasons </a:t>
            </a:r>
          </a:p>
          <a:p>
            <a:endParaRPr lang="en-US" dirty="0"/>
          </a:p>
          <a:p>
            <a:r>
              <a:rPr lang="en-US" dirty="0"/>
              <a:t>We are going to look</a:t>
            </a:r>
            <a:r>
              <a:rPr lang="en-US" baseline="0" dirty="0"/>
              <a:t> at a difficult objection. We may not solve it. </a:t>
            </a:r>
            <a:endParaRPr lang="en-US" dirty="0"/>
          </a:p>
        </p:txBody>
      </p:sp>
      <p:sp>
        <p:nvSpPr>
          <p:cNvPr id="4" name="Slide Number Placeholder 3"/>
          <p:cNvSpPr>
            <a:spLocks noGrp="1"/>
          </p:cNvSpPr>
          <p:nvPr>
            <p:ph type="sldNum" sz="quarter" idx="10"/>
          </p:nvPr>
        </p:nvSpPr>
        <p:spPr/>
        <p:txBody>
          <a:bodyPr/>
          <a:lstStyle/>
          <a:p>
            <a:fld id="{1E391BD1-C569-434D-AF69-6B41EB7223DF}" type="slidenum">
              <a:rPr lang="en-US" smtClean="0"/>
              <a:t>3</a:t>
            </a:fld>
            <a:endParaRPr lang="en-US"/>
          </a:p>
        </p:txBody>
      </p:sp>
    </p:spTree>
    <p:extLst>
      <p:ext uri="{BB962C8B-B14F-4D97-AF65-F5344CB8AC3E}">
        <p14:creationId xmlns:p14="http://schemas.microsoft.com/office/powerpoint/2010/main" val="3227510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It was a dark and stormy</a:t>
            </a:r>
            <a:r>
              <a:rPr lang="en-US" baseline="0" dirty="0"/>
              <a:t> night…the masked man stood over her unconscious body. He calculated what he was going to do. There was no question that he was going to do it. The only question was how he would do it. Before him stood an assortment of cold metal instruments, all of them sharp, all of them deadly. He made his selection of an especially sharp and would strike terror in any one who would see it come near. With trained precision he thrust the instrument into her helpless body. Through blood, bones and flesh he cut her.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24</a:t>
            </a:fld>
            <a:endParaRPr lang="en-US"/>
          </a:p>
        </p:txBody>
      </p:sp>
    </p:spTree>
    <p:extLst>
      <p:ext uri="{BB962C8B-B14F-4D97-AF65-F5344CB8AC3E}">
        <p14:creationId xmlns:p14="http://schemas.microsoft.com/office/powerpoint/2010/main" val="4235683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moral evaluation of this story changes when we find out this</a:t>
            </a:r>
            <a:r>
              <a:rPr lang="en-US" baseline="0" dirty="0"/>
              <a:t> is a surgeon who is acting to save the life of the woman. </a:t>
            </a:r>
          </a:p>
          <a:p>
            <a:endParaRPr lang="en-US" baseline="0" dirty="0"/>
          </a:p>
          <a:p>
            <a:r>
              <a:rPr lang="en-US" baseline="0" dirty="0"/>
              <a:t>He is clearly justified. Not only is he not doing anything morally wrong…he’s doing something that is morally virtuous.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25</a:t>
            </a:fld>
            <a:endParaRPr lang="en-US"/>
          </a:p>
        </p:txBody>
      </p:sp>
    </p:spTree>
    <p:extLst>
      <p:ext uri="{BB962C8B-B14F-4D97-AF65-F5344CB8AC3E}">
        <p14:creationId xmlns:p14="http://schemas.microsoft.com/office/powerpoint/2010/main" val="2009335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What is the reason for acting</a:t>
            </a:r>
          </a:p>
        </p:txBody>
      </p:sp>
      <p:sp>
        <p:nvSpPr>
          <p:cNvPr id="4" name="Slide Number Placeholder 3"/>
          <p:cNvSpPr>
            <a:spLocks noGrp="1"/>
          </p:cNvSpPr>
          <p:nvPr>
            <p:ph type="sldNum" sz="quarter" idx="10"/>
          </p:nvPr>
        </p:nvSpPr>
        <p:spPr/>
        <p:txBody>
          <a:bodyPr/>
          <a:lstStyle/>
          <a:p>
            <a:fld id="{B7A2C347-991F-4C1E-89B8-9DA7E622E91C}" type="slidenum">
              <a:rPr lang="en-US" smtClean="0"/>
              <a:t>26</a:t>
            </a:fld>
            <a:endParaRPr lang="en-US"/>
          </a:p>
        </p:txBody>
      </p:sp>
    </p:spTree>
    <p:extLst>
      <p:ext uri="{BB962C8B-B14F-4D97-AF65-F5344CB8AC3E}">
        <p14:creationId xmlns:p14="http://schemas.microsoft.com/office/powerpoint/2010/main" val="231731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Remember the objection is that</a:t>
            </a:r>
            <a:r>
              <a:rPr lang="en-US" baseline="0" dirty="0"/>
              <a:t> the biblical conception of God is a capricious and killing in an unjustified way. </a:t>
            </a:r>
            <a:endParaRPr lang="en-US" dirty="0"/>
          </a:p>
        </p:txBody>
      </p:sp>
      <p:sp>
        <p:nvSpPr>
          <p:cNvPr id="4" name="Slide Number Placeholder 3"/>
          <p:cNvSpPr>
            <a:spLocks noGrp="1"/>
          </p:cNvSpPr>
          <p:nvPr>
            <p:ph type="sldNum" sz="quarter" idx="10"/>
          </p:nvPr>
        </p:nvSpPr>
        <p:spPr/>
        <p:txBody>
          <a:bodyPr/>
          <a:lstStyle/>
          <a:p>
            <a:fld id="{1E391BD1-C569-434D-AF69-6B41EB7223DF}" type="slidenum">
              <a:rPr lang="en-US" smtClean="0"/>
              <a:t>27</a:t>
            </a:fld>
            <a:endParaRPr lang="en-US"/>
          </a:p>
        </p:txBody>
      </p:sp>
    </p:spTree>
    <p:extLst>
      <p:ext uri="{BB962C8B-B14F-4D97-AF65-F5344CB8AC3E}">
        <p14:creationId xmlns:p14="http://schemas.microsoft.com/office/powerpoint/2010/main" val="269721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What does it mean for God to grieve? I don’t know, but however</a:t>
            </a:r>
            <a:r>
              <a:rPr lang="en-US" baseline="0" dirty="0"/>
              <a:t> this goes,</a:t>
            </a:r>
            <a:r>
              <a:rPr lang="en-US" dirty="0"/>
              <a:t> it is not the capricious tyrant. </a:t>
            </a:r>
          </a:p>
          <a:p>
            <a:endParaRPr lang="en-US" dirty="0"/>
          </a:p>
          <a:p>
            <a:r>
              <a:rPr lang="en-US" dirty="0"/>
              <a:t>It’s unpleasant</a:t>
            </a:r>
            <a:r>
              <a:rPr lang="en-US" baseline="0" dirty="0"/>
              <a:t> but is it unjust?</a:t>
            </a:r>
            <a:endParaRPr lang="en-US" dirty="0"/>
          </a:p>
        </p:txBody>
      </p:sp>
      <p:sp>
        <p:nvSpPr>
          <p:cNvPr id="4" name="Slide Number Placeholder 3"/>
          <p:cNvSpPr>
            <a:spLocks noGrp="1"/>
          </p:cNvSpPr>
          <p:nvPr>
            <p:ph type="sldNum" sz="quarter" idx="10"/>
          </p:nvPr>
        </p:nvSpPr>
        <p:spPr/>
        <p:txBody>
          <a:bodyPr/>
          <a:lstStyle/>
          <a:p>
            <a:fld id="{1E391BD1-C569-434D-AF69-6B41EB7223DF}" type="slidenum">
              <a:rPr lang="en-US" smtClean="0"/>
              <a:t>28</a:t>
            </a:fld>
            <a:endParaRPr lang="en-US"/>
          </a:p>
        </p:txBody>
      </p:sp>
    </p:spTree>
    <p:extLst>
      <p:ext uri="{BB962C8B-B14F-4D97-AF65-F5344CB8AC3E}">
        <p14:creationId xmlns:p14="http://schemas.microsoft.com/office/powerpoint/2010/main" val="3355231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r>
              <a:rPr lang="en-US" dirty="0">
                <a:latin typeface="LilyUPC" panose="020B0604020202020204" pitchFamily="34" charset="-34"/>
                <a:cs typeface="LilyUPC" panose="020B0604020202020204" pitchFamily="34" charset="-34"/>
              </a:rPr>
              <a:t>It is not morally wrong for a judge to order an execution in appropriate circumstances nor is it wrong for an executioner to carry out the order. </a:t>
            </a:r>
          </a:p>
          <a:p>
            <a:endParaRPr lang="en-US" dirty="0"/>
          </a:p>
          <a:p>
            <a:r>
              <a:rPr lang="en-US" dirty="0"/>
              <a:t>We get so used to grace that we begin to demand</a:t>
            </a:r>
            <a:r>
              <a:rPr lang="en-US" baseline="0" dirty="0"/>
              <a:t> as a matter of justice.</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29</a:t>
            </a:fld>
            <a:endParaRPr lang="en-US"/>
          </a:p>
        </p:txBody>
      </p:sp>
    </p:spTree>
    <p:extLst>
      <p:ext uri="{BB962C8B-B14F-4D97-AF65-F5344CB8AC3E}">
        <p14:creationId xmlns:p14="http://schemas.microsoft.com/office/powerpoint/2010/main" val="158390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Children are not</a:t>
            </a:r>
            <a:r>
              <a:rPr lang="en-US" baseline="0" dirty="0"/>
              <a:t> immune to the effects of the fall. They will die. That’s not evil of God. </a:t>
            </a:r>
            <a:endParaRPr lang="en-US" dirty="0"/>
          </a:p>
          <a:p>
            <a:endParaRPr lang="en-US" dirty="0"/>
          </a:p>
          <a:p>
            <a:r>
              <a:rPr lang="en-US" dirty="0"/>
              <a:t>2 Cor. 4:17 For momentary, light affliction is producing for us an eternal weight of glory far beyond all comparison, </a:t>
            </a:r>
          </a:p>
        </p:txBody>
      </p:sp>
      <p:sp>
        <p:nvSpPr>
          <p:cNvPr id="4" name="Slide Number Placeholder 3"/>
          <p:cNvSpPr>
            <a:spLocks noGrp="1"/>
          </p:cNvSpPr>
          <p:nvPr>
            <p:ph type="sldNum" sz="quarter" idx="10"/>
          </p:nvPr>
        </p:nvSpPr>
        <p:spPr/>
        <p:txBody>
          <a:bodyPr/>
          <a:lstStyle/>
          <a:p>
            <a:fld id="{B7A2C347-991F-4C1E-89B8-9DA7E622E91C}" type="slidenum">
              <a:rPr lang="en-US" smtClean="0"/>
              <a:t>30</a:t>
            </a:fld>
            <a:endParaRPr lang="en-US"/>
          </a:p>
        </p:txBody>
      </p:sp>
    </p:spTree>
    <p:extLst>
      <p:ext uri="{BB962C8B-B14F-4D97-AF65-F5344CB8AC3E}">
        <p14:creationId xmlns:p14="http://schemas.microsoft.com/office/powerpoint/2010/main" val="295763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None/>
            </a:pPr>
            <a:r>
              <a:rPr lang="en-US" sz="1200" dirty="0">
                <a:latin typeface="LilyUPC" panose="020B0604020202020204" pitchFamily="34" charset="-34"/>
                <a:cs typeface="LilyUPC" panose="020B0604020202020204" pitchFamily="34" charset="-34"/>
              </a:rPr>
              <a:t>It would be wrong for you and me to perform these actions. </a:t>
            </a:r>
          </a:p>
          <a:p>
            <a:pPr marL="0" indent="0">
              <a:buNone/>
            </a:pPr>
            <a:endParaRPr lang="en-US" sz="800" dirty="0">
              <a:latin typeface="LilyUPC" panose="020B0604020202020204" pitchFamily="34" charset="-34"/>
              <a:cs typeface="LilyUPC" panose="020B0604020202020204" pitchFamily="34" charset="-34"/>
            </a:endParaRPr>
          </a:p>
          <a:p>
            <a:pPr marL="0" indent="0">
              <a:buNone/>
            </a:pPr>
            <a:r>
              <a:rPr lang="en-US" sz="1200" dirty="0">
                <a:latin typeface="LilyUPC" panose="020B0604020202020204" pitchFamily="34" charset="-34"/>
                <a:cs typeface="LilyUPC" panose="020B0604020202020204" pitchFamily="34" charset="-34"/>
              </a:rPr>
              <a:t>But that does nothing to show that God is morally wrong in these cases. </a:t>
            </a:r>
            <a:endParaRPr lang="en-US" sz="1050" dirty="0">
              <a:latin typeface="LilyUPC" panose="020B0604020202020204" pitchFamily="34" charset="-34"/>
              <a:cs typeface="LilyUPC"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31</a:t>
            </a:fld>
            <a:endParaRPr lang="en-US"/>
          </a:p>
        </p:txBody>
      </p:sp>
    </p:spTree>
    <p:extLst>
      <p:ext uri="{BB962C8B-B14F-4D97-AF65-F5344CB8AC3E}">
        <p14:creationId xmlns:p14="http://schemas.microsoft.com/office/powerpoint/2010/main" val="3098369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32</a:t>
            </a:fld>
            <a:endParaRPr lang="en-US"/>
          </a:p>
        </p:txBody>
      </p:sp>
    </p:spTree>
    <p:extLst>
      <p:ext uri="{BB962C8B-B14F-4D97-AF65-F5344CB8AC3E}">
        <p14:creationId xmlns:p14="http://schemas.microsoft.com/office/powerpoint/2010/main" val="2592614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r>
              <a:rPr lang="en-US" dirty="0">
                <a:latin typeface="LilyUPC" panose="020B0604020202020204" pitchFamily="34" charset="-34"/>
                <a:cs typeface="LilyUPC" panose="020B0604020202020204" pitchFamily="34" charset="-34"/>
              </a:rPr>
              <a:t>It is not morally wrong for a judge to order an execution in appropriate circumstances nor is it wrong for an executioner to carry out the order.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33</a:t>
            </a:fld>
            <a:endParaRPr lang="en-US"/>
          </a:p>
        </p:txBody>
      </p:sp>
    </p:spTree>
    <p:extLst>
      <p:ext uri="{BB962C8B-B14F-4D97-AF65-F5344CB8AC3E}">
        <p14:creationId xmlns:p14="http://schemas.microsoft.com/office/powerpoint/2010/main" val="276549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He’s basically saying that the God of the OT is extremely evil. </a:t>
            </a:r>
          </a:p>
        </p:txBody>
      </p:sp>
      <p:sp>
        <p:nvSpPr>
          <p:cNvPr id="4" name="Slide Number Placeholder 3"/>
          <p:cNvSpPr>
            <a:spLocks noGrp="1"/>
          </p:cNvSpPr>
          <p:nvPr>
            <p:ph type="sldNum" sz="quarter" idx="5"/>
          </p:nvPr>
        </p:nvSpPr>
        <p:spPr/>
        <p:txBody>
          <a:bodyPr/>
          <a:lstStyle/>
          <a:p>
            <a:fld id="{3C09345F-9FD4-494D-A1C2-5379CFDB7994}" type="slidenum">
              <a:rPr lang="en-US" smtClean="0"/>
              <a:t>5</a:t>
            </a:fld>
            <a:endParaRPr lang="en-US"/>
          </a:p>
        </p:txBody>
      </p:sp>
    </p:spTree>
    <p:extLst>
      <p:ext uri="{BB962C8B-B14F-4D97-AF65-F5344CB8AC3E}">
        <p14:creationId xmlns:p14="http://schemas.microsoft.com/office/powerpoint/2010/main" val="2184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mentioning that atheists will also say something like this. </a:t>
            </a:r>
          </a:p>
        </p:txBody>
      </p:sp>
      <p:sp>
        <p:nvSpPr>
          <p:cNvPr id="4" name="Slide Number Placeholder 3"/>
          <p:cNvSpPr>
            <a:spLocks noGrp="1"/>
          </p:cNvSpPr>
          <p:nvPr>
            <p:ph type="sldNum" sz="quarter" idx="5"/>
          </p:nvPr>
        </p:nvSpPr>
        <p:spPr/>
        <p:txBody>
          <a:bodyPr/>
          <a:lstStyle/>
          <a:p>
            <a:fld id="{3C09345F-9FD4-494D-A1C2-5379CFDB7994}" type="slidenum">
              <a:rPr lang="en-US" smtClean="0"/>
              <a:t>6</a:t>
            </a:fld>
            <a:endParaRPr lang="en-US"/>
          </a:p>
        </p:txBody>
      </p:sp>
    </p:spTree>
    <p:extLst>
      <p:ext uri="{BB962C8B-B14F-4D97-AF65-F5344CB8AC3E}">
        <p14:creationId xmlns:p14="http://schemas.microsoft.com/office/powerpoint/2010/main" val="293555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word genocide is obviously loaded. </a:t>
            </a:r>
          </a:p>
        </p:txBody>
      </p:sp>
      <p:sp>
        <p:nvSpPr>
          <p:cNvPr id="4" name="Slide Number Placeholder 3"/>
          <p:cNvSpPr>
            <a:spLocks noGrp="1"/>
          </p:cNvSpPr>
          <p:nvPr>
            <p:ph type="sldNum" sz="quarter" idx="10"/>
          </p:nvPr>
        </p:nvSpPr>
        <p:spPr/>
        <p:txBody>
          <a:bodyPr/>
          <a:lstStyle/>
          <a:p>
            <a:fld id="{B7A2C347-991F-4C1E-89B8-9DA7E622E91C}" type="slidenum">
              <a:rPr lang="en-US" smtClean="0"/>
              <a:t>9</a:t>
            </a:fld>
            <a:endParaRPr lang="en-US"/>
          </a:p>
        </p:txBody>
      </p:sp>
    </p:spTree>
    <p:extLst>
      <p:ext uri="{BB962C8B-B14F-4D97-AF65-F5344CB8AC3E}">
        <p14:creationId xmlns:p14="http://schemas.microsoft.com/office/powerpoint/2010/main" val="353545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10</a:t>
            </a:fld>
            <a:endParaRPr lang="en-US"/>
          </a:p>
        </p:txBody>
      </p:sp>
    </p:spTree>
    <p:extLst>
      <p:ext uri="{BB962C8B-B14F-4D97-AF65-F5344CB8AC3E}">
        <p14:creationId xmlns:p14="http://schemas.microsoft.com/office/powerpoint/2010/main" val="27546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effectLst/>
              </a:rPr>
              <a:t>Only in the cities of these peoples that the Lord your God is giving you as an inheritance, </a:t>
            </a:r>
            <a:r>
              <a:rPr lang="en-US" i="1" dirty="0">
                <a:effectLst/>
              </a:rPr>
              <a:t>you shall not leave alive anything that breathes. But you shall utterly destroy them</a:t>
            </a:r>
            <a:r>
              <a:rPr lang="en-US" dirty="0">
                <a:effectLst/>
              </a:rPr>
              <a:t>, the Hittite and the Amorite, the Canaanite and the </a:t>
            </a:r>
            <a:r>
              <a:rPr lang="en-US" dirty="0" err="1">
                <a:effectLst/>
              </a:rPr>
              <a:t>Perizzite</a:t>
            </a:r>
            <a:r>
              <a:rPr lang="en-US" dirty="0">
                <a:effectLst/>
              </a:rPr>
              <a:t>, the </a:t>
            </a:r>
            <a:r>
              <a:rPr lang="en-US" dirty="0" err="1">
                <a:effectLst/>
              </a:rPr>
              <a:t>Hivite</a:t>
            </a:r>
            <a:r>
              <a:rPr lang="en-US" dirty="0">
                <a:effectLst/>
              </a:rPr>
              <a:t> and the </a:t>
            </a:r>
            <a:r>
              <a:rPr lang="en-US" dirty="0" err="1">
                <a:effectLst/>
              </a:rPr>
              <a:t>Jebusite</a:t>
            </a:r>
            <a:r>
              <a:rPr lang="en-US" dirty="0">
                <a:effectLst/>
              </a:rPr>
              <a:t>, as the Lord your God has commanded you, so that they may not teach you to do according to all their detestable things which they have done for their gods, so that you would sin against the Lord your God. (</a:t>
            </a:r>
            <a:r>
              <a:rPr lang="en-US" u="none" strike="noStrike" dirty="0">
                <a:effectLst/>
              </a:rPr>
              <a:t>Deut. 20.16-18</a:t>
            </a:r>
            <a:r>
              <a:rPr lang="en-US" dirty="0">
                <a:effectLst/>
              </a:rPr>
              <a:t>)</a:t>
            </a:r>
          </a:p>
          <a:p>
            <a:r>
              <a:rPr lang="en-US" dirty="0">
                <a:effectLst/>
              </a:rPr>
              <a:t>Now go, attack the Amalekites and </a:t>
            </a:r>
            <a:r>
              <a:rPr lang="en-US" i="1" dirty="0">
                <a:effectLst/>
              </a:rPr>
              <a:t>totally destroy</a:t>
            </a:r>
            <a:r>
              <a:rPr lang="en-US" dirty="0">
                <a:effectLst/>
              </a:rPr>
              <a:t> everything that belongs to them. Do not spare them; </a:t>
            </a:r>
            <a:r>
              <a:rPr lang="en-US" i="1" dirty="0">
                <a:effectLst/>
              </a:rPr>
              <a:t>put to death men and women, children and infants, cattle and sheep, camels and donkeys</a:t>
            </a:r>
            <a:r>
              <a:rPr lang="en-US" dirty="0">
                <a:effectLst/>
              </a:rPr>
              <a:t>.’” (</a:t>
            </a:r>
            <a:r>
              <a:rPr lang="en-US" u="none" strike="noStrike" dirty="0">
                <a:effectLst/>
              </a:rPr>
              <a:t>1 Sam 15:2-3</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11</a:t>
            </a:fld>
            <a:endParaRPr lang="en-US"/>
          </a:p>
        </p:txBody>
      </p:sp>
    </p:spTree>
    <p:extLst>
      <p:ext uri="{BB962C8B-B14F-4D97-AF65-F5344CB8AC3E}">
        <p14:creationId xmlns:p14="http://schemas.microsoft.com/office/powerpoint/2010/main" val="391644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effectLst/>
              </a:rPr>
              <a:t>When the Lord your God brings you into the land where you are entering to possess it, and clears away many nations before you…</a:t>
            </a:r>
            <a:r>
              <a:rPr lang="en-US" i="1" dirty="0">
                <a:effectLst/>
              </a:rPr>
              <a:t>you shall utterly destroy them</a:t>
            </a:r>
            <a:r>
              <a:rPr lang="en-US" dirty="0">
                <a:effectLst/>
              </a:rPr>
              <a:t>. You shall make no covenant with them and show no favor to them. Furthermore, you shall not intermarry with them…. For they will turn your sons away from following Me to serve other gods. Then the anger of the Lord will be kindled against you and He will quickly destroy you. But thus you shall do to them: You shall tear down their altars, and smash their sacred pillars, and hew down their </a:t>
            </a:r>
            <a:r>
              <a:rPr lang="en-US" dirty="0" err="1">
                <a:effectLst/>
              </a:rPr>
              <a:t>Asherim</a:t>
            </a:r>
            <a:r>
              <a:rPr lang="en-US" dirty="0">
                <a:effectLst/>
              </a:rPr>
              <a:t>, and burn their graven images with fire. (</a:t>
            </a:r>
            <a:r>
              <a:rPr lang="en-US" u="none" strike="noStrike" dirty="0">
                <a:effectLst/>
              </a:rPr>
              <a:t>Deut. 7:1-5</a:t>
            </a:r>
            <a:r>
              <a:rPr lang="en-US" dirty="0">
                <a:effectLst/>
              </a:rPr>
              <a:t>)</a:t>
            </a:r>
            <a:r>
              <a:rPr lang="en-US" b="1" u="none" strike="noStrike" baseline="30000" dirty="0">
                <a:effectLst/>
                <a:hlinkClick r:id="rId3" action="ppaction://hlinkfile"/>
              </a:rPr>
              <a:t>3</a:t>
            </a:r>
            <a:endParaRPr lang="en-US" dirty="0">
              <a:effectLst/>
            </a:endParaRPr>
          </a:p>
          <a:p>
            <a:r>
              <a:rPr lang="en-US" dirty="0">
                <a:effectLst/>
              </a:rPr>
              <a:t>Only in the cities of these peoples that the Lord your God is giving you as an inheritance, </a:t>
            </a:r>
            <a:r>
              <a:rPr lang="en-US" i="1" dirty="0">
                <a:effectLst/>
              </a:rPr>
              <a:t>you shall not leave alive anything that breathes. But you shall utterly destroy them</a:t>
            </a:r>
            <a:r>
              <a:rPr lang="en-US" dirty="0">
                <a:effectLst/>
              </a:rPr>
              <a:t>, the Hittite and the Amorite, the Canaanite and the </a:t>
            </a:r>
            <a:r>
              <a:rPr lang="en-US" dirty="0" err="1">
                <a:effectLst/>
              </a:rPr>
              <a:t>Perizzite</a:t>
            </a:r>
            <a:r>
              <a:rPr lang="en-US" dirty="0">
                <a:effectLst/>
              </a:rPr>
              <a:t>, the </a:t>
            </a:r>
            <a:r>
              <a:rPr lang="en-US" dirty="0" err="1">
                <a:effectLst/>
              </a:rPr>
              <a:t>Hivite</a:t>
            </a:r>
            <a:r>
              <a:rPr lang="en-US" dirty="0">
                <a:effectLst/>
              </a:rPr>
              <a:t> and the </a:t>
            </a:r>
            <a:r>
              <a:rPr lang="en-US" dirty="0" err="1">
                <a:effectLst/>
              </a:rPr>
              <a:t>Jebusite</a:t>
            </a:r>
            <a:r>
              <a:rPr lang="en-US" dirty="0">
                <a:effectLst/>
              </a:rPr>
              <a:t>, as the Lord your God has commanded you, so that they may not teach you to do according to all their detestable things which they have done for their gods, so that you would sin against the Lord your God. (</a:t>
            </a:r>
            <a:r>
              <a:rPr lang="en-US" u="none" strike="noStrike" dirty="0">
                <a:effectLst/>
              </a:rPr>
              <a:t>Deut. 20.16-18</a:t>
            </a:r>
            <a:r>
              <a:rPr lang="en-US" dirty="0">
                <a:effectLst/>
              </a:rPr>
              <a:t>)</a:t>
            </a:r>
          </a:p>
          <a:p>
            <a:r>
              <a:rPr lang="en-US" dirty="0">
                <a:effectLst/>
              </a:rPr>
              <a:t>Now go, attack the Amalekites and </a:t>
            </a:r>
            <a:r>
              <a:rPr lang="en-US" i="1" dirty="0">
                <a:effectLst/>
              </a:rPr>
              <a:t>totally destroy</a:t>
            </a:r>
            <a:r>
              <a:rPr lang="en-US" dirty="0">
                <a:effectLst/>
              </a:rPr>
              <a:t> everything that belongs to them. Do not spare them; </a:t>
            </a:r>
            <a:r>
              <a:rPr lang="en-US" i="1" dirty="0">
                <a:effectLst/>
              </a:rPr>
              <a:t>put to death men and women, children and infants, cattle and sheep, camels and donkeys</a:t>
            </a:r>
            <a:r>
              <a:rPr lang="en-US" dirty="0">
                <a:effectLst/>
              </a:rPr>
              <a:t>.’” (</a:t>
            </a:r>
            <a:r>
              <a:rPr lang="en-US" u="none" strike="noStrike" dirty="0">
                <a:effectLst/>
              </a:rPr>
              <a:t>1 Sam 15:2-3</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12</a:t>
            </a:fld>
            <a:endParaRPr lang="en-US"/>
          </a:p>
        </p:txBody>
      </p:sp>
    </p:spTree>
    <p:extLst>
      <p:ext uri="{BB962C8B-B14F-4D97-AF65-F5344CB8AC3E}">
        <p14:creationId xmlns:p14="http://schemas.microsoft.com/office/powerpoint/2010/main" val="259133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effectLst/>
              </a:rPr>
              <a:t>When the Lord your God brings you into the land where you are entering to possess it, and clears away many nations before you…</a:t>
            </a:r>
            <a:r>
              <a:rPr lang="en-US" i="1" dirty="0">
                <a:effectLst/>
              </a:rPr>
              <a:t>you shall utterly destroy them</a:t>
            </a:r>
            <a:r>
              <a:rPr lang="en-US" dirty="0">
                <a:effectLst/>
              </a:rPr>
              <a:t>. You shall make no covenant with them and show no favor to them. Furthermore, you shall not intermarry with them…. For they will turn your sons away from following Me to serve other gods. Then the anger of the Lord will be kindled against you and He will quickly destroy you. But thus you shall do to them: You shall tear down their altars, and smash their sacred pillars, and hew down their </a:t>
            </a:r>
            <a:r>
              <a:rPr lang="en-US" dirty="0" err="1">
                <a:effectLst/>
              </a:rPr>
              <a:t>Asherim</a:t>
            </a:r>
            <a:r>
              <a:rPr lang="en-US" dirty="0">
                <a:effectLst/>
              </a:rPr>
              <a:t>, and burn their graven images with fire. (</a:t>
            </a:r>
            <a:r>
              <a:rPr lang="en-US" u="none" strike="noStrike" dirty="0">
                <a:effectLst/>
              </a:rPr>
              <a:t>Deut. 7:1-5</a:t>
            </a:r>
            <a:r>
              <a:rPr lang="en-US" dirty="0">
                <a:effectLst/>
              </a:rPr>
              <a:t>)</a:t>
            </a:r>
            <a:r>
              <a:rPr lang="en-US" b="1" u="none" strike="noStrike" baseline="30000" dirty="0">
                <a:effectLst/>
                <a:hlinkClick r:id="rId3" action="ppaction://hlinkfile"/>
              </a:rPr>
              <a:t>3</a:t>
            </a:r>
            <a:endParaRPr lang="en-US" dirty="0">
              <a:effectLst/>
            </a:endParaRPr>
          </a:p>
          <a:p>
            <a:r>
              <a:rPr lang="en-US" dirty="0">
                <a:effectLst/>
              </a:rPr>
              <a:t>Only in the cities of these peoples that the Lord your God is giving you as an inheritance, </a:t>
            </a:r>
            <a:r>
              <a:rPr lang="en-US" i="1" dirty="0">
                <a:effectLst/>
              </a:rPr>
              <a:t>you shall not leave alive anything that breathes. But you shall utterly destroy them</a:t>
            </a:r>
            <a:r>
              <a:rPr lang="en-US" dirty="0">
                <a:effectLst/>
              </a:rPr>
              <a:t>, the Hittite and the Amorite, the Canaanite and the </a:t>
            </a:r>
            <a:r>
              <a:rPr lang="en-US" dirty="0" err="1">
                <a:effectLst/>
              </a:rPr>
              <a:t>Perizzite</a:t>
            </a:r>
            <a:r>
              <a:rPr lang="en-US" dirty="0">
                <a:effectLst/>
              </a:rPr>
              <a:t>, the </a:t>
            </a:r>
            <a:r>
              <a:rPr lang="en-US" dirty="0" err="1">
                <a:effectLst/>
              </a:rPr>
              <a:t>Hivite</a:t>
            </a:r>
            <a:r>
              <a:rPr lang="en-US" dirty="0">
                <a:effectLst/>
              </a:rPr>
              <a:t> and the </a:t>
            </a:r>
            <a:r>
              <a:rPr lang="en-US" dirty="0" err="1">
                <a:effectLst/>
              </a:rPr>
              <a:t>Jebusite</a:t>
            </a:r>
            <a:r>
              <a:rPr lang="en-US" dirty="0">
                <a:effectLst/>
              </a:rPr>
              <a:t>, as the Lord your God has commanded you, so that they may not teach you to do according to all their detestable things which they have done for their gods, so that you would sin against the Lord your God. (</a:t>
            </a:r>
            <a:r>
              <a:rPr lang="en-US" u="none" strike="noStrike" dirty="0">
                <a:effectLst/>
              </a:rPr>
              <a:t>Deut. 20.16-18</a:t>
            </a:r>
            <a:r>
              <a:rPr lang="en-US" dirty="0">
                <a:effectLst/>
              </a:rPr>
              <a:t>)</a:t>
            </a:r>
          </a:p>
          <a:p>
            <a:r>
              <a:rPr lang="en-US" dirty="0">
                <a:effectLst/>
              </a:rPr>
              <a:t>Now go, attack the Amalekites and </a:t>
            </a:r>
            <a:r>
              <a:rPr lang="en-US" i="1" dirty="0">
                <a:effectLst/>
              </a:rPr>
              <a:t>totally destroy</a:t>
            </a:r>
            <a:r>
              <a:rPr lang="en-US" dirty="0">
                <a:effectLst/>
              </a:rPr>
              <a:t> everything that belongs to them. Do not spare them; </a:t>
            </a:r>
            <a:r>
              <a:rPr lang="en-US" i="1" dirty="0">
                <a:effectLst/>
              </a:rPr>
              <a:t>put to death men and women, children and infants, cattle and sheep, camels and donkeys</a:t>
            </a:r>
            <a:r>
              <a:rPr lang="en-US" dirty="0">
                <a:effectLst/>
              </a:rPr>
              <a:t>.’” (</a:t>
            </a:r>
            <a:r>
              <a:rPr lang="en-US" u="none" strike="noStrike" dirty="0">
                <a:effectLst/>
              </a:rPr>
              <a:t>1 Sam 15:2-3</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13</a:t>
            </a:fld>
            <a:endParaRPr lang="en-US"/>
          </a:p>
        </p:txBody>
      </p:sp>
    </p:spTree>
    <p:extLst>
      <p:ext uri="{BB962C8B-B14F-4D97-AF65-F5344CB8AC3E}">
        <p14:creationId xmlns:p14="http://schemas.microsoft.com/office/powerpoint/2010/main" val="138915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9/6/24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8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9/6/24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048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9/6/24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490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496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9/6/24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9313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0170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108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9/6/24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369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9/6/24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71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3933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548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9/6/24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022003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cxnSp>
        <p:nvCxnSpPr>
          <p:cNvPr id="12" name="Straight Connector 1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845876-35C9-32EA-CCB8-616423995599}"/>
              </a:ext>
            </a:extLst>
          </p:cNvPr>
          <p:cNvPicPr>
            <a:picLocks noChangeAspect="1"/>
          </p:cNvPicPr>
          <p:nvPr/>
        </p:nvPicPr>
        <p:blipFill>
          <a:blip r:embed="rId2"/>
          <a:srcRect t="13793"/>
          <a:stretch/>
        </p:blipFill>
        <p:spPr>
          <a:xfrm>
            <a:off x="20" y="10"/>
            <a:ext cx="12191979" cy="6857990"/>
          </a:xfrm>
          <a:prstGeom prst="rect">
            <a:avLst/>
          </a:prstGeom>
        </p:spPr>
      </p:pic>
      <p:sp>
        <p:nvSpPr>
          <p:cNvPr id="14" name="Rectangle 13">
            <a:extLst>
              <a:ext uri="{FF2B5EF4-FFF2-40B4-BE49-F238E27FC236}">
                <a16:creationId xmlns:a16="http://schemas.microsoft.com/office/drawing/2014/main" id="{8D19661F-4B4C-74C1-7FC3-31FB14D4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6955" y="-166956"/>
            <a:ext cx="6858002" cy="7191913"/>
          </a:xfrm>
          <a:prstGeom prst="rect">
            <a:avLst/>
          </a:prstGeom>
          <a:gradFill>
            <a:gsLst>
              <a:gs pos="0">
                <a:schemeClr val="bg1">
                  <a:alpha val="0"/>
                </a:schemeClr>
              </a:gs>
              <a:gs pos="46000">
                <a:schemeClr val="bg1">
                  <a:alpha val="55000"/>
                </a:schemeClr>
              </a:gs>
              <a:gs pos="25000">
                <a:schemeClr val="bg1">
                  <a:alpha val="38000"/>
                </a:schemeClr>
              </a:gs>
              <a:gs pos="100000">
                <a:schemeClr val="bg1">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C9995CFD-6600-7DBC-1DF3-5DF644DF15FD}"/>
              </a:ext>
            </a:extLst>
          </p:cNvPr>
          <p:cNvSpPr>
            <a:spLocks noGrp="1"/>
          </p:cNvSpPr>
          <p:nvPr>
            <p:ph type="ctrTitle"/>
          </p:nvPr>
        </p:nvSpPr>
        <p:spPr>
          <a:xfrm>
            <a:off x="475488" y="906781"/>
            <a:ext cx="5282761" cy="3418331"/>
          </a:xfrm>
        </p:spPr>
        <p:txBody>
          <a:bodyPr anchor="b">
            <a:normAutofit fontScale="90000"/>
          </a:bodyPr>
          <a:lstStyle/>
          <a:p>
            <a:r>
              <a:rPr lang="en-US" sz="5600" b="1" dirty="0">
                <a:latin typeface="Copperplate Gothic Bold" panose="020E0705020206020404" pitchFamily="34" charset="77"/>
                <a:cs typeface="Cavolini" panose="020B0604020202020204" pitchFamily="34" charset="0"/>
              </a:rPr>
              <a:t>Did God Command Genocide?</a:t>
            </a:r>
            <a:br>
              <a:rPr lang="en-US" sz="5300" b="1" dirty="0">
                <a:latin typeface="Copperplate Gothic Bold" panose="020E0705020206020404" pitchFamily="34" charset="77"/>
                <a:cs typeface="Cavolini" panose="020B0604020202020204" pitchFamily="34" charset="0"/>
              </a:rPr>
            </a:br>
            <a:r>
              <a:rPr lang="en-US" sz="1300" b="1" dirty="0">
                <a:latin typeface="Copperplate Gothic Bold" panose="020E0705020206020404" pitchFamily="34" charset="77"/>
                <a:cs typeface="Cavolini" panose="020B0604020202020204" pitchFamily="34" charset="0"/>
              </a:rPr>
              <a:t> </a:t>
            </a:r>
            <a:br>
              <a:rPr lang="en-US" sz="700" b="1" dirty="0">
                <a:latin typeface="Copperplate Gothic Bold" panose="020E0705020206020404" pitchFamily="34" charset="77"/>
                <a:cs typeface="Cavolini" panose="020B0604020202020204" pitchFamily="34" charset="0"/>
              </a:rPr>
            </a:br>
            <a:r>
              <a:rPr lang="en-US" sz="4200" b="1" dirty="0">
                <a:latin typeface="Copperplate Gothic Bold" panose="020E0705020206020404" pitchFamily="34" charset="77"/>
                <a:cs typeface="Cavolini" panose="020B0604020202020204" pitchFamily="34" charset="0"/>
              </a:rPr>
              <a:t>The Problem of O.T. Violence</a:t>
            </a:r>
          </a:p>
        </p:txBody>
      </p:sp>
      <p:sp>
        <p:nvSpPr>
          <p:cNvPr id="3" name="Subtitle 2">
            <a:extLst>
              <a:ext uri="{FF2B5EF4-FFF2-40B4-BE49-F238E27FC236}">
                <a16:creationId xmlns:a16="http://schemas.microsoft.com/office/drawing/2014/main" id="{CEBE424A-AB72-3858-BB5B-4159C766C95A}"/>
              </a:ext>
            </a:extLst>
          </p:cNvPr>
          <p:cNvSpPr>
            <a:spLocks noGrp="1"/>
          </p:cNvSpPr>
          <p:nvPr>
            <p:ph type="subTitle" idx="1"/>
          </p:nvPr>
        </p:nvSpPr>
        <p:spPr>
          <a:xfrm>
            <a:off x="475487" y="4873752"/>
            <a:ext cx="4438035" cy="1600640"/>
          </a:xfrm>
        </p:spPr>
        <p:txBody>
          <a:bodyPr anchor="t">
            <a:normAutofit/>
          </a:bodyPr>
          <a:lstStyle/>
          <a:p>
            <a:r>
              <a:rPr lang="en-US" sz="2000" dirty="0"/>
              <a:t>Travis Dickinson, PhD</a:t>
            </a:r>
          </a:p>
          <a:p>
            <a:r>
              <a:rPr lang="en-US" sz="2000" dirty="0"/>
              <a:t>www.travisdickinson.com</a:t>
            </a:r>
          </a:p>
          <a:p>
            <a:r>
              <a:rPr lang="en-US" sz="2000" dirty="0"/>
              <a:t>@</a:t>
            </a:r>
            <a:r>
              <a:rPr lang="en-US" sz="2000" dirty="0" err="1"/>
              <a:t>travdickinson</a:t>
            </a:r>
            <a:endParaRPr lang="en-US" sz="2000" dirty="0"/>
          </a:p>
        </p:txBody>
      </p:sp>
      <p:sp>
        <p:nvSpPr>
          <p:cNvPr id="16" name="Rectangle 15">
            <a:extLst>
              <a:ext uri="{FF2B5EF4-FFF2-40B4-BE49-F238E27FC236}">
                <a16:creationId xmlns:a16="http://schemas.microsoft.com/office/drawing/2014/main" id="{2165A4AE-FFE9-B2D5-017C-17337DDB3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E701D1-A34F-CF86-7316-8761C7835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7323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649995" y="2093976"/>
            <a:ext cx="10939750" cy="4538178"/>
          </a:xfrm>
        </p:spPr>
        <p:txBody>
          <a:bodyPr>
            <a:noAutofit/>
          </a:bodyPr>
          <a:lstStyle/>
          <a:p>
            <a:pPr marL="657225" lvl="1" indent="-571500">
              <a:buClr>
                <a:schemeClr val="accent1"/>
              </a:buClr>
            </a:pPr>
            <a:r>
              <a:rPr lang="en-US" sz="2300" dirty="0">
                <a:cs typeface="LilyUPC" panose="020B0604020202020204" pitchFamily="34" charset="-34"/>
              </a:rPr>
              <a:t>“…when the Lord your God delivers them over to you and you defeat them, you must completely destroy them. (Deut. 7:2)</a:t>
            </a:r>
          </a:p>
          <a:p>
            <a:pPr marL="657225" lvl="1" indent="-571500">
              <a:buClr>
                <a:schemeClr val="accent1"/>
              </a:buClr>
            </a:pPr>
            <a:r>
              <a:rPr lang="en-US" sz="2300" dirty="0">
                <a:cs typeface="LilyUPC" panose="020B0604020202020204" pitchFamily="34" charset="-34"/>
              </a:rPr>
              <a:t>“…you shall save alive nothing that breathes, but you shall utterly destroy them…” (Deut. 20:16-17a)</a:t>
            </a:r>
          </a:p>
          <a:p>
            <a:pPr marL="657225" lvl="1" indent="-571500">
              <a:buClr>
                <a:schemeClr val="accent1"/>
              </a:buClr>
            </a:pPr>
            <a:r>
              <a:rPr lang="en-US" sz="2300" dirty="0"/>
              <a:t>So Joshua conquered the whole region…with all their kings, leaving no survivors. He completely destroyed every living being…conquered everyone from Kadesh-</a:t>
            </a:r>
            <a:r>
              <a:rPr lang="en-US" sz="2300" dirty="0" err="1"/>
              <a:t>barnea</a:t>
            </a:r>
            <a:r>
              <a:rPr lang="en-US" sz="2300" dirty="0"/>
              <a:t> to Gaza, and all the land of Goshen as far as Gibeon. (Josh. 10:40-41)</a:t>
            </a:r>
          </a:p>
          <a:p>
            <a:pPr marL="657225" lvl="1" indent="-571500">
              <a:buClr>
                <a:schemeClr val="accent1"/>
              </a:buClr>
            </a:pPr>
            <a:r>
              <a:rPr lang="en-US" sz="2300" dirty="0"/>
              <a:t>“Now go, attack the Amalekites and totally destroy everything that belongs to them. Do not spare them; put to death men and women, children and infants, cattle and sheep, camels and donkeys.” (1 Sam 15:2-3)</a:t>
            </a:r>
            <a:endParaRPr lang="en-US" sz="2300" dirty="0">
              <a:cs typeface="LilyUPC" panose="020B0604020202020204" pitchFamily="34" charset="-34"/>
            </a:endParaRPr>
          </a:p>
          <a:p>
            <a:pPr marL="657225" lvl="1" indent="-571500">
              <a:buClr>
                <a:schemeClr val="accent1"/>
              </a:buClr>
            </a:pPr>
            <a:endParaRPr lang="en-US" sz="2300" dirty="0">
              <a:cs typeface="LilyUPC" panose="020B0604020202020204" pitchFamily="34" charset="-34"/>
            </a:endParaRPr>
          </a:p>
        </p:txBody>
      </p:sp>
    </p:spTree>
    <p:extLst>
      <p:ext uri="{BB962C8B-B14F-4D97-AF65-F5344CB8AC3E}">
        <p14:creationId xmlns:p14="http://schemas.microsoft.com/office/powerpoint/2010/main" val="4762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1115568" y="2093976"/>
            <a:ext cx="10606379" cy="4268724"/>
          </a:xfrm>
        </p:spPr>
        <p:txBody>
          <a:bodyPr>
            <a:normAutofit fontScale="77500" lnSpcReduction="20000"/>
          </a:bodyPr>
          <a:lstStyle/>
          <a:p>
            <a:pPr marL="85725" lvl="1" indent="0">
              <a:buClr>
                <a:schemeClr val="accent1"/>
              </a:buClr>
              <a:buNone/>
            </a:pPr>
            <a:r>
              <a:rPr lang="en-US" sz="4000" dirty="0"/>
              <a:t>“</a:t>
            </a:r>
            <a:r>
              <a:rPr lang="en-US" sz="4000" baseline="30000" dirty="0"/>
              <a:t>1</a:t>
            </a:r>
            <a:r>
              <a:rPr lang="en-US" sz="4000" dirty="0"/>
              <a:t>When the Lord your God brings you into the land you are entering to possess, and he drives out many nations before you…</a:t>
            </a:r>
            <a:r>
              <a:rPr lang="en-US" sz="4000" baseline="30000" dirty="0"/>
              <a:t>2</a:t>
            </a:r>
            <a:r>
              <a:rPr lang="en-US" sz="4000" dirty="0"/>
              <a:t> and when the Lord your God delivers them over to you and you defeat them, you must completely destroy them. Make no treaty with them and show them no mercy. </a:t>
            </a:r>
            <a:r>
              <a:rPr lang="en-US" sz="4000" baseline="30000" dirty="0"/>
              <a:t>3</a:t>
            </a:r>
            <a:r>
              <a:rPr lang="en-US" sz="4000" dirty="0"/>
              <a:t> You must not intermarry with them, and you must not give your daughters to their sons or take their daughters for your sons…” (Deut. 7:1-3)</a:t>
            </a: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505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1115568" y="2093976"/>
            <a:ext cx="10617395" cy="4268724"/>
          </a:xfrm>
        </p:spPr>
        <p:txBody>
          <a:bodyPr>
            <a:normAutofit fontScale="77500" lnSpcReduction="20000"/>
          </a:bodyPr>
          <a:lstStyle/>
          <a:p>
            <a:pPr marL="85725" lvl="1" indent="0">
              <a:buClr>
                <a:schemeClr val="accent1"/>
              </a:buClr>
              <a:buNone/>
            </a:pPr>
            <a:r>
              <a:rPr lang="en-US" sz="4000" dirty="0"/>
              <a:t>“</a:t>
            </a:r>
            <a:r>
              <a:rPr lang="en-US" sz="4000" baseline="30000" dirty="0"/>
              <a:t>1</a:t>
            </a:r>
            <a:r>
              <a:rPr lang="en-US" sz="4000" dirty="0"/>
              <a:t>When the Lord your God brings you into the land you are entering to possess, and he drives out many nations before you…</a:t>
            </a:r>
            <a:r>
              <a:rPr lang="en-US" sz="4000" baseline="30000" dirty="0"/>
              <a:t>2</a:t>
            </a:r>
            <a:r>
              <a:rPr lang="en-US" sz="4000" dirty="0"/>
              <a:t> and when the Lord your God delivers them over to you and you defeat them, </a:t>
            </a:r>
            <a:r>
              <a:rPr lang="en-US" sz="4000" b="1" dirty="0">
                <a:solidFill>
                  <a:srgbClr val="7030A0"/>
                </a:solidFill>
              </a:rPr>
              <a:t>you must completely destroy them</a:t>
            </a:r>
            <a:r>
              <a:rPr lang="en-US" sz="4000" dirty="0"/>
              <a:t>. Make no treaty with them and </a:t>
            </a:r>
            <a:r>
              <a:rPr lang="en-US" sz="4000" b="1" dirty="0">
                <a:solidFill>
                  <a:srgbClr val="7030A0"/>
                </a:solidFill>
              </a:rPr>
              <a:t>show them no mercy. </a:t>
            </a:r>
            <a:r>
              <a:rPr lang="en-US" sz="4000" baseline="30000" dirty="0"/>
              <a:t>3</a:t>
            </a:r>
            <a:r>
              <a:rPr lang="en-US" sz="4000" dirty="0"/>
              <a:t> You must not intermarry with them, and you must not give your daughters to their sons or take their daughters for your sons…” (Deut. 7:1-3)</a:t>
            </a: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58950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1115568" y="2093976"/>
            <a:ext cx="10617395" cy="4268724"/>
          </a:xfrm>
        </p:spPr>
        <p:txBody>
          <a:bodyPr>
            <a:normAutofit fontScale="77500" lnSpcReduction="20000"/>
          </a:bodyPr>
          <a:lstStyle/>
          <a:p>
            <a:pPr marL="85725" lvl="1" indent="0">
              <a:buClr>
                <a:schemeClr val="accent1"/>
              </a:buClr>
              <a:buNone/>
            </a:pPr>
            <a:r>
              <a:rPr lang="en-US" sz="4000" dirty="0"/>
              <a:t>“</a:t>
            </a:r>
            <a:r>
              <a:rPr lang="en-US" sz="4000" baseline="30000" dirty="0"/>
              <a:t>1</a:t>
            </a:r>
            <a:r>
              <a:rPr lang="en-US" sz="4000" dirty="0"/>
              <a:t>When the Lord your God brings you into the land you are entering to possess, and he drives out many nations before you…</a:t>
            </a:r>
            <a:r>
              <a:rPr lang="en-US" sz="4000" baseline="30000" dirty="0"/>
              <a:t>2</a:t>
            </a:r>
            <a:r>
              <a:rPr lang="en-US" sz="4000" dirty="0"/>
              <a:t> and when the Lord your God delivers them over to you and you defeat them, </a:t>
            </a:r>
            <a:r>
              <a:rPr lang="en-US" sz="4000" b="1" dirty="0">
                <a:solidFill>
                  <a:srgbClr val="7030A0"/>
                </a:solidFill>
              </a:rPr>
              <a:t>you must completely destroy them</a:t>
            </a:r>
            <a:r>
              <a:rPr lang="en-US" sz="4000" b="1" dirty="0"/>
              <a:t>. </a:t>
            </a:r>
            <a:r>
              <a:rPr lang="en-US" sz="4000" b="1" dirty="0">
                <a:solidFill>
                  <a:srgbClr val="FF0000"/>
                </a:solidFill>
              </a:rPr>
              <a:t>Make no treaty with them </a:t>
            </a:r>
            <a:r>
              <a:rPr lang="en-US" sz="4000" dirty="0"/>
              <a:t>and</a:t>
            </a:r>
            <a:r>
              <a:rPr lang="en-US" sz="4000" b="1" dirty="0">
                <a:solidFill>
                  <a:srgbClr val="FF0000"/>
                </a:solidFill>
              </a:rPr>
              <a:t> </a:t>
            </a:r>
            <a:r>
              <a:rPr lang="en-US" sz="4000" b="1" dirty="0">
                <a:solidFill>
                  <a:srgbClr val="7030A0"/>
                </a:solidFill>
              </a:rPr>
              <a:t>show them no mercy</a:t>
            </a:r>
            <a:r>
              <a:rPr lang="en-US" sz="4000" dirty="0"/>
              <a:t>. </a:t>
            </a:r>
            <a:r>
              <a:rPr lang="en-US" sz="4000" baseline="30000" dirty="0"/>
              <a:t>3</a:t>
            </a:r>
            <a:r>
              <a:rPr lang="en-US" sz="4000" dirty="0"/>
              <a:t> </a:t>
            </a:r>
            <a:r>
              <a:rPr lang="en-US" sz="4000" b="1" dirty="0">
                <a:solidFill>
                  <a:srgbClr val="FF0000"/>
                </a:solidFill>
              </a:rPr>
              <a:t>You must not intermarry with them, and you must not give your daughters to their sons or take their daughters for your sons</a:t>
            </a:r>
            <a:r>
              <a:rPr lang="en-US" sz="4000" dirty="0"/>
              <a:t>…” (Deut. 7:1-3)</a:t>
            </a: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02264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US" sz="5200" dirty="0" err="1">
                <a:latin typeface="Rockwell Condensed" panose="02060603050405020104" pitchFamily="18" charset="0"/>
              </a:rPr>
              <a:t>Merneptah</a:t>
            </a:r>
            <a:r>
              <a:rPr lang="en-US" sz="5200" dirty="0">
                <a:latin typeface="Rockwell Condensed" panose="02060603050405020104" pitchFamily="18" charset="0"/>
              </a:rPr>
              <a:t> Stele</a:t>
            </a:r>
          </a:p>
        </p:txBody>
      </p:sp>
      <p:pic>
        <p:nvPicPr>
          <p:cNvPr id="2050" name="Picture 2" descr="undefined">
            <a:extLst>
              <a:ext uri="{FF2B5EF4-FFF2-40B4-BE49-F238E27FC236}">
                <a16:creationId xmlns:a16="http://schemas.microsoft.com/office/drawing/2014/main" id="{36F7ED3A-B929-2943-2204-06E7E787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2368"/>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080216" y="3351276"/>
            <a:ext cx="6272784" cy="2825686"/>
          </a:xfrm>
        </p:spPr>
        <p:txBody>
          <a:bodyPr>
            <a:normAutofit/>
          </a:bodyPr>
          <a:lstStyle/>
          <a:p>
            <a:pPr marL="85725" lvl="1" indent="0">
              <a:buClr>
                <a:schemeClr val="accent1"/>
              </a:buClr>
              <a:buNone/>
            </a:pPr>
            <a:r>
              <a:rPr lang="en-US" sz="4800" dirty="0">
                <a:latin typeface="LilyUPC" panose="020B0604020202020204" pitchFamily="34" charset="-34"/>
                <a:cs typeface="LilyUPC" panose="020B0604020202020204" pitchFamily="34" charset="-34"/>
              </a:rPr>
              <a:t>“Israel is laid waste, its seed is no more”</a:t>
            </a:r>
          </a:p>
          <a:p>
            <a:pPr marL="85725" lvl="1" indent="0">
              <a:buClr>
                <a:schemeClr val="accent1"/>
              </a:buClr>
              <a:buNone/>
            </a:pPr>
            <a:r>
              <a:rPr lang="en-US" sz="4800" dirty="0">
                <a:latin typeface="LilyUPC" panose="020B0604020202020204" pitchFamily="34" charset="-34"/>
                <a:cs typeface="LilyUPC" panose="020B0604020202020204" pitchFamily="34" charset="-34"/>
              </a:rPr>
              <a:t>True or false?</a:t>
            </a:r>
          </a:p>
        </p:txBody>
      </p:sp>
    </p:spTree>
    <p:extLst>
      <p:ext uri="{BB962C8B-B14F-4D97-AF65-F5344CB8AC3E}">
        <p14:creationId xmlns:p14="http://schemas.microsoft.com/office/powerpoint/2010/main" val="34545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5400" dirty="0">
                <a:latin typeface="Rockwell" panose="02060603020205020403" pitchFamily="18" charset="77"/>
                <a:ea typeface="Times New Roman" panose="02020603050405020304" pitchFamily="18" charset="0"/>
                <a:cs typeface="LilyUPC" panose="020B0604020202020204" pitchFamily="34" charset="-34"/>
              </a:rPr>
              <a:t>Joshua 10:36-39</a:t>
            </a:r>
          </a:p>
        </p:txBody>
      </p:sp>
      <p:sp>
        <p:nvSpPr>
          <p:cNvPr id="3" name="Content Placeholder 2"/>
          <p:cNvSpPr>
            <a:spLocks noGrp="1"/>
          </p:cNvSpPr>
          <p:nvPr>
            <p:ph idx="1"/>
          </p:nvPr>
        </p:nvSpPr>
        <p:spPr>
          <a:xfrm>
            <a:off x="780288" y="2093976"/>
            <a:ext cx="10799545" cy="4268724"/>
          </a:xfrm>
        </p:spPr>
        <p:txBody>
          <a:bodyPr>
            <a:normAutofit/>
          </a:bodyPr>
          <a:lstStyle/>
          <a:p>
            <a:pPr marL="0" indent="0">
              <a:buNone/>
            </a:pPr>
            <a:r>
              <a:rPr lang="en-US" sz="3000" dirty="0">
                <a:ea typeface="Times New Roman" panose="02020603050405020304" pitchFamily="18" charset="0"/>
                <a:cs typeface="LilyUPC" panose="020B0604020202020204" pitchFamily="34" charset="-34"/>
              </a:rPr>
              <a:t>Describes a “total annihilation” of Hebron and </a:t>
            </a:r>
            <a:r>
              <a:rPr lang="en-US" sz="3000" dirty="0" err="1">
                <a:ea typeface="Times New Roman" panose="02020603050405020304" pitchFamily="18" charset="0"/>
                <a:cs typeface="LilyUPC" panose="020B0604020202020204" pitchFamily="34" charset="-34"/>
              </a:rPr>
              <a:t>Debir</a:t>
            </a:r>
            <a:r>
              <a:rPr lang="en-US" sz="3000" dirty="0">
                <a:ea typeface="Times New Roman" panose="02020603050405020304" pitchFamily="18" charset="0"/>
                <a:cs typeface="LilyUPC" panose="020B0604020202020204" pitchFamily="34" charset="-34"/>
              </a:rPr>
              <a:t>:</a:t>
            </a:r>
          </a:p>
          <a:p>
            <a:r>
              <a:rPr lang="en-US" sz="2600" dirty="0">
                <a:ea typeface="Times New Roman" panose="02020603050405020304" pitchFamily="18" charset="0"/>
                <a:cs typeface="LilyUPC" panose="020B0604020202020204" pitchFamily="34" charset="-34"/>
              </a:rPr>
              <a:t>37 Joshua “left no survivors. . . . They totally destroyed [Hebron] and everyone in it”</a:t>
            </a:r>
          </a:p>
          <a:p>
            <a:r>
              <a:rPr lang="en-US" sz="2600" dirty="0">
                <a:ea typeface="Times New Roman" panose="02020603050405020304" pitchFamily="18" charset="0"/>
                <a:cs typeface="LilyUPC" panose="020B0604020202020204" pitchFamily="34" charset="-34"/>
              </a:rPr>
              <a:t>39 “They . . . put them to the sword. Everyone in it, they totally destroyed. They left no survivors. They did to </a:t>
            </a:r>
            <a:r>
              <a:rPr lang="en-US" sz="2600" dirty="0" err="1">
                <a:ea typeface="Times New Roman" panose="02020603050405020304" pitchFamily="18" charset="0"/>
                <a:cs typeface="LilyUPC" panose="020B0604020202020204" pitchFamily="34" charset="-34"/>
              </a:rPr>
              <a:t>Debir</a:t>
            </a:r>
            <a:r>
              <a:rPr lang="en-US" sz="2600" dirty="0">
                <a:ea typeface="Times New Roman" panose="02020603050405020304" pitchFamily="18" charset="0"/>
                <a:cs typeface="LilyUPC" panose="020B0604020202020204" pitchFamily="34" charset="-34"/>
              </a:rPr>
              <a:t> and its king as they had done to . . . Hebron.”  </a:t>
            </a:r>
          </a:p>
          <a:p>
            <a:pPr marL="0" indent="0">
              <a:buNone/>
            </a:pPr>
            <a:r>
              <a:rPr lang="en-US" sz="3000" dirty="0">
                <a:ea typeface="Times New Roman" panose="02020603050405020304" pitchFamily="18" charset="0"/>
                <a:cs typeface="LilyUPC" panose="020B0604020202020204" pitchFamily="34" charset="-34"/>
              </a:rPr>
              <a:t>Joshua 15:13-15 describes and even names inhabitants that were still there at both Hebron and </a:t>
            </a:r>
            <a:r>
              <a:rPr lang="en-US" sz="3000" dirty="0" err="1">
                <a:ea typeface="Times New Roman" panose="02020603050405020304" pitchFamily="18" charset="0"/>
                <a:cs typeface="LilyUPC" panose="020B0604020202020204" pitchFamily="34" charset="-34"/>
              </a:rPr>
              <a:t>Debir</a:t>
            </a:r>
            <a:r>
              <a:rPr lang="en-US" sz="3000" dirty="0">
                <a:ea typeface="Times New Roman" panose="02020603050405020304" pitchFamily="18" charset="0"/>
                <a:cs typeface="LilyUPC" panose="020B0604020202020204" pitchFamily="34" charset="-34"/>
              </a:rPr>
              <a:t>.</a:t>
            </a:r>
            <a:r>
              <a:rPr lang="en-US" sz="3000" dirty="0">
                <a:cs typeface="LilyUPC" panose="020B0604020202020204" pitchFamily="34" charset="-34"/>
              </a:rPr>
              <a:t> </a:t>
            </a:r>
          </a:p>
          <a:p>
            <a:pPr marL="428625" lvl="1" indent="-342900">
              <a:buClr>
                <a:schemeClr val="accent1"/>
              </a:buClr>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6989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5400" dirty="0">
                <a:latin typeface="Rockwell" panose="02060603020205020403" pitchFamily="18" charset="77"/>
                <a:ea typeface="Times New Roman" panose="02020603050405020304" pitchFamily="18" charset="0"/>
                <a:cs typeface="LilyUPC" panose="020B0604020202020204" pitchFamily="34" charset="-34"/>
              </a:rPr>
              <a:t>Joshua 10:40-41</a:t>
            </a:r>
          </a:p>
        </p:txBody>
      </p:sp>
      <p:sp>
        <p:nvSpPr>
          <p:cNvPr id="3" name="Content Placeholder 2"/>
          <p:cNvSpPr>
            <a:spLocks noGrp="1"/>
          </p:cNvSpPr>
          <p:nvPr>
            <p:ph idx="1"/>
          </p:nvPr>
        </p:nvSpPr>
        <p:spPr>
          <a:xfrm>
            <a:off x="780288" y="2093976"/>
            <a:ext cx="10799545" cy="4268724"/>
          </a:xfrm>
        </p:spPr>
        <p:txBody>
          <a:bodyPr>
            <a:normAutofit/>
          </a:bodyPr>
          <a:lstStyle/>
          <a:p>
            <a:pPr marL="85725" lvl="1" indent="0">
              <a:buClr>
                <a:schemeClr val="accent1"/>
              </a:buClr>
              <a:buNone/>
            </a:pPr>
            <a:endParaRPr lang="en-US" sz="2300" dirty="0"/>
          </a:p>
          <a:p>
            <a:pPr marL="85725" lvl="1" indent="0">
              <a:buClr>
                <a:schemeClr val="accent1"/>
              </a:buClr>
              <a:buNone/>
            </a:pPr>
            <a:r>
              <a:rPr lang="en-US" sz="2300" dirty="0"/>
              <a:t>So Joshua conquered the whole region…with all their kings, </a:t>
            </a:r>
            <a:r>
              <a:rPr lang="en-US" sz="2300" b="1" dirty="0"/>
              <a:t>leaving no survivors. He completely destroyed every living being [all that breathed]</a:t>
            </a:r>
            <a:r>
              <a:rPr lang="en-US" sz="2300" dirty="0"/>
              <a:t>…conquered everyone from Kadesh-</a:t>
            </a:r>
            <a:r>
              <a:rPr lang="en-US" sz="2300" dirty="0" err="1"/>
              <a:t>barnea</a:t>
            </a:r>
            <a:r>
              <a:rPr lang="en-US" sz="2300" dirty="0"/>
              <a:t> to </a:t>
            </a:r>
            <a:r>
              <a:rPr lang="en-US" sz="2300" b="1" dirty="0"/>
              <a:t>Gaza</a:t>
            </a:r>
            <a:r>
              <a:rPr lang="en-US" sz="2300" dirty="0"/>
              <a:t>, and all the land of Goshen as far as Gibeon. (Josh. 10:40-41)</a:t>
            </a:r>
          </a:p>
          <a:p>
            <a:pPr marL="85725" lvl="1" indent="0">
              <a:buClr>
                <a:schemeClr val="accent1"/>
              </a:buClr>
              <a:buNone/>
            </a:pPr>
            <a:endParaRPr lang="en-US" sz="2300" dirty="0"/>
          </a:p>
          <a:p>
            <a:pPr marL="85725" lvl="1" indent="0">
              <a:buClr>
                <a:schemeClr val="accent1"/>
              </a:buClr>
              <a:buNone/>
            </a:pPr>
            <a:r>
              <a:rPr lang="en-US" sz="2300" dirty="0"/>
              <a:t>There was none of the </a:t>
            </a:r>
            <a:r>
              <a:rPr lang="en-US" sz="2300" dirty="0" err="1"/>
              <a:t>Anakim</a:t>
            </a:r>
            <a:r>
              <a:rPr lang="en-US" sz="2300" dirty="0"/>
              <a:t> left in the land of the people of Israel. </a:t>
            </a:r>
            <a:r>
              <a:rPr lang="en-US" sz="2300" b="1" dirty="0"/>
              <a:t>Only in Gaza</a:t>
            </a:r>
            <a:r>
              <a:rPr lang="en-US" sz="2300" dirty="0"/>
              <a:t>, in Gath, and in Ashdod did some remain. (Josh. 11:22)</a:t>
            </a:r>
          </a:p>
          <a:p>
            <a:pPr marL="85725" lvl="1" indent="0">
              <a:buClr>
                <a:schemeClr val="accent1"/>
              </a:buClr>
              <a:buNone/>
            </a:pPr>
            <a:endParaRPr lang="en-US" sz="2300" dirty="0">
              <a:cs typeface="LilyUPC" panose="020B0604020202020204" pitchFamily="34" charset="-34"/>
            </a:endParaRPr>
          </a:p>
          <a:p>
            <a:pPr marL="85725" lvl="1" indent="0">
              <a:buClr>
                <a:schemeClr val="accent1"/>
              </a:buClr>
              <a:buNone/>
            </a:pPr>
            <a:endParaRPr lang="en-US" sz="2300" dirty="0">
              <a:cs typeface="LilyUPC" panose="020B0604020202020204" pitchFamily="34" charset="-34"/>
            </a:endParaRPr>
          </a:p>
          <a:p>
            <a:pPr marL="428625" lvl="1" indent="-342900">
              <a:buClr>
                <a:schemeClr val="accent1"/>
              </a:buClr>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7653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5400" dirty="0">
                <a:latin typeface="Rockwell" panose="02060603020205020403" pitchFamily="18" charset="77"/>
                <a:ea typeface="Times New Roman" panose="02020603050405020304" pitchFamily="18" charset="0"/>
                <a:cs typeface="LilyUPC" panose="020B0604020202020204" pitchFamily="34" charset="-34"/>
              </a:rPr>
              <a:t>1 Samuel 15:2-3</a:t>
            </a:r>
          </a:p>
        </p:txBody>
      </p:sp>
      <p:sp>
        <p:nvSpPr>
          <p:cNvPr id="3" name="Content Placeholder 2"/>
          <p:cNvSpPr>
            <a:spLocks noGrp="1"/>
          </p:cNvSpPr>
          <p:nvPr>
            <p:ph idx="1"/>
          </p:nvPr>
        </p:nvSpPr>
        <p:spPr>
          <a:xfrm>
            <a:off x="780288" y="2093976"/>
            <a:ext cx="10799545" cy="4268724"/>
          </a:xfrm>
        </p:spPr>
        <p:txBody>
          <a:bodyPr>
            <a:normAutofit/>
          </a:bodyPr>
          <a:lstStyle/>
          <a:p>
            <a:pPr marL="85725" lvl="1" indent="0">
              <a:buClr>
                <a:schemeClr val="accent1"/>
              </a:buClr>
              <a:buNone/>
            </a:pPr>
            <a:r>
              <a:rPr lang="en-US" sz="2400" dirty="0"/>
              <a:t>“Now go, attack the Amalekites and totally destroy everything that belongs to them. Do not spare them; put to death men and women, children and infants, cattle and sheep, camels and donkeys.” (1 Sam 15:2-3)</a:t>
            </a:r>
          </a:p>
          <a:p>
            <a:pPr marL="85725" lvl="1" indent="0">
              <a:buClr>
                <a:schemeClr val="accent1"/>
              </a:buClr>
              <a:buNone/>
            </a:pPr>
            <a:endParaRPr lang="en-US" sz="2400" dirty="0"/>
          </a:p>
          <a:p>
            <a:pPr marL="85725" lvl="1" indent="0">
              <a:buClr>
                <a:schemeClr val="accent1"/>
              </a:buClr>
              <a:buNone/>
            </a:pPr>
            <a:r>
              <a:rPr lang="en-US" sz="2400" b="1" baseline="30000" dirty="0"/>
              <a:t>“</a:t>
            </a:r>
            <a:r>
              <a:rPr lang="en-US" sz="2400" dirty="0"/>
              <a:t>He captured King Agag of Amalek alive, but he completely destroyed all the rest of the people with the sword. Saul and the troops spared Agag, and the best of the sheep, goats, cattle, and choice animals, as well as the young rams and the best of everything else.” (1 Sam. 15:8-9a) </a:t>
            </a:r>
          </a:p>
          <a:p>
            <a:pPr marL="85725" lvl="1" indent="0">
              <a:buClr>
                <a:schemeClr val="accent1"/>
              </a:buClr>
              <a:buNone/>
            </a:pPr>
            <a:endParaRPr lang="en-US" sz="2400" dirty="0"/>
          </a:p>
          <a:p>
            <a:pPr marL="428625" lvl="1" indent="-342900">
              <a:buClr>
                <a:schemeClr val="accent1"/>
              </a:buClr>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0510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5400" dirty="0">
                <a:latin typeface="Rockwell" panose="02060603020205020403" pitchFamily="18" charset="77"/>
                <a:ea typeface="Times New Roman" panose="02020603050405020304" pitchFamily="18" charset="0"/>
                <a:cs typeface="LilyUPC" panose="020B0604020202020204" pitchFamily="34" charset="-34"/>
              </a:rPr>
              <a:t>1 Samuel 15:2-3</a:t>
            </a:r>
          </a:p>
        </p:txBody>
      </p:sp>
      <p:sp>
        <p:nvSpPr>
          <p:cNvPr id="3" name="Content Placeholder 2"/>
          <p:cNvSpPr>
            <a:spLocks noGrp="1"/>
          </p:cNvSpPr>
          <p:nvPr>
            <p:ph idx="1"/>
          </p:nvPr>
        </p:nvSpPr>
        <p:spPr>
          <a:xfrm>
            <a:off x="780288" y="2093976"/>
            <a:ext cx="10799545" cy="4268724"/>
          </a:xfrm>
        </p:spPr>
        <p:txBody>
          <a:bodyPr>
            <a:normAutofit/>
          </a:bodyPr>
          <a:lstStyle/>
          <a:p>
            <a:pPr marL="0" indent="0">
              <a:buNone/>
            </a:pPr>
            <a:r>
              <a:rPr lang="en-US" sz="3200" dirty="0"/>
              <a:t>The Bible seems to say that Saul destroyed all the Amalekites. </a:t>
            </a:r>
          </a:p>
          <a:p>
            <a:pPr marL="0" indent="0">
              <a:buNone/>
            </a:pPr>
            <a:endParaRPr lang="en-US" sz="1800" dirty="0"/>
          </a:p>
          <a:p>
            <a:pPr marL="0" indent="0">
              <a:buNone/>
            </a:pPr>
            <a:r>
              <a:rPr lang="en-US" sz="3200" dirty="0"/>
              <a:t>But there are many Amalekite’s still around throughout the rest of 1 Samuel and in other parts of the OT.</a:t>
            </a:r>
          </a:p>
          <a:p>
            <a:pPr lvl="1">
              <a:buFontTx/>
              <a:buChar char="-"/>
            </a:pPr>
            <a:r>
              <a:rPr lang="en-US" sz="2800" dirty="0"/>
              <a:t>Even </a:t>
            </a:r>
            <a:r>
              <a:rPr lang="en-US" sz="2800" dirty="0" err="1"/>
              <a:t>Agog’s</a:t>
            </a:r>
            <a:r>
              <a:rPr lang="en-US" sz="2800" dirty="0"/>
              <a:t> line continues…Esther 3:1 identifies Haman as a descendent of Agog. </a:t>
            </a:r>
          </a:p>
          <a:p>
            <a:pPr>
              <a:buFontTx/>
              <a:buChar char="-"/>
            </a:pPr>
            <a:endParaRPr lang="en-US" dirty="0"/>
          </a:p>
        </p:txBody>
      </p:sp>
    </p:spTree>
    <p:extLst>
      <p:ext uri="{BB962C8B-B14F-4D97-AF65-F5344CB8AC3E}">
        <p14:creationId xmlns:p14="http://schemas.microsoft.com/office/powerpoint/2010/main" val="23872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803189" y="2093976"/>
            <a:ext cx="10776644" cy="4268724"/>
          </a:xfrm>
        </p:spPr>
        <p:txBody>
          <a:bodyPr>
            <a:normAutofit/>
          </a:bodyPr>
          <a:lstStyle/>
          <a:p>
            <a:pPr marL="85725" lvl="1" indent="0">
              <a:buClr>
                <a:schemeClr val="accent1"/>
              </a:buClr>
              <a:buNone/>
            </a:pPr>
            <a:r>
              <a:rPr lang="en-US" sz="4800" dirty="0">
                <a:latin typeface="LilyUPC" panose="020B0604020202020204" pitchFamily="34" charset="-34"/>
                <a:cs typeface="LilyUPC" panose="020B0604020202020204" pitchFamily="34" charset="-34"/>
              </a:rPr>
              <a:t>(Or did God command the killing of whole people groups?)</a:t>
            </a:r>
          </a:p>
          <a:p>
            <a:pPr marL="85725" lvl="1" indent="0">
              <a:buClr>
                <a:schemeClr val="accent1"/>
              </a:buClr>
              <a:buNone/>
            </a:pPr>
            <a:r>
              <a:rPr lang="en-US" sz="4800" dirty="0">
                <a:latin typeface="LilyUPC" panose="020B0604020202020204" pitchFamily="34" charset="-34"/>
                <a:cs typeface="LilyUPC" panose="020B0604020202020204" pitchFamily="34" charset="-34"/>
              </a:rPr>
              <a:t>It’s questionable! </a:t>
            </a:r>
          </a:p>
          <a:p>
            <a:pPr marL="885825" lvl="2" indent="-342900">
              <a:buClr>
                <a:schemeClr val="accent1"/>
              </a:buClr>
            </a:pPr>
            <a:r>
              <a:rPr lang="en-US" sz="4600" dirty="0">
                <a:latin typeface="LilyUPC" panose="020B0604020202020204" pitchFamily="34" charset="-34"/>
                <a:cs typeface="LilyUPC" panose="020B0604020202020204" pitchFamily="34" charset="-34"/>
              </a:rPr>
              <a:t>There’s a compelling case that all of Israel’s conquest of Canaan were military campaigns with the aim of conquering and driving out….NOT putting all to death.</a:t>
            </a:r>
          </a:p>
          <a:p>
            <a:pPr marL="428625" lvl="1" indent="-342900">
              <a:buClr>
                <a:schemeClr val="accent1"/>
              </a:buClr>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5680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1905000" y="5791200"/>
            <a:ext cx="7140762" cy="1400530"/>
          </a:xfrm>
        </p:spPr>
        <p:txBody>
          <a:bodyPr/>
          <a:lstStyle/>
          <a:p>
            <a:r>
              <a:rPr lang="en-US" sz="4400" b="1" dirty="0" err="1">
                <a:solidFill>
                  <a:schemeClr val="tx1"/>
                </a:solidFill>
              </a:rPr>
              <a:t>www.travisdickinson.com</a:t>
            </a:r>
            <a:endParaRPr lang="en-US" b="1" dirty="0">
              <a:solidFill>
                <a:schemeClr val="tx1"/>
              </a:solidFill>
            </a:endParaRP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1068296" y="533399"/>
            <a:ext cx="7382340" cy="2895600"/>
          </a:xfrm>
        </p:spPr>
        <p:txBody>
          <a:bodyPr>
            <a:normAutofit/>
          </a:bodyPr>
          <a:lstStyle/>
          <a:p>
            <a:pPr marL="0" indent="0">
              <a:buNone/>
            </a:pPr>
            <a:r>
              <a:rPr lang="en-US" sz="4000" dirty="0"/>
              <a:t>FREE book for signing up for my newsletter!!</a:t>
            </a:r>
          </a:p>
          <a:p>
            <a:pPr marL="0" indent="0">
              <a:buNone/>
            </a:pPr>
            <a:endParaRPr lang="en-US" sz="5400" dirty="0"/>
          </a:p>
        </p:txBody>
      </p:sp>
      <p:pic>
        <p:nvPicPr>
          <p:cNvPr id="13314" name="Picture 2" descr=" ">
            <a:extLst>
              <a:ext uri="{FF2B5EF4-FFF2-40B4-BE49-F238E27FC236}">
                <a16:creationId xmlns:a16="http://schemas.microsoft.com/office/drawing/2014/main" id="{5573B759-8E08-CB6A-FFB6-4FF306996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636" y="943550"/>
            <a:ext cx="4114800" cy="49708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8EBB8E9-97F0-8892-7A4F-F2014EFCEBF0}"/>
              </a:ext>
            </a:extLst>
          </p:cNvPr>
          <p:cNvPicPr>
            <a:picLocks noChangeAspect="1"/>
          </p:cNvPicPr>
          <p:nvPr/>
        </p:nvPicPr>
        <p:blipFill>
          <a:blip r:embed="rId4"/>
          <a:stretch>
            <a:fillRect/>
          </a:stretch>
        </p:blipFill>
        <p:spPr>
          <a:xfrm>
            <a:off x="3812389" y="2209800"/>
            <a:ext cx="3325984" cy="3405990"/>
          </a:xfrm>
          <a:prstGeom prst="rect">
            <a:avLst/>
          </a:prstGeom>
        </p:spPr>
      </p:pic>
    </p:spTree>
    <p:extLst>
      <p:ext uri="{BB962C8B-B14F-4D97-AF65-F5344CB8AC3E}">
        <p14:creationId xmlns:p14="http://schemas.microsoft.com/office/powerpoint/2010/main" val="428261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Genocide?</a:t>
            </a:r>
          </a:p>
        </p:txBody>
      </p:sp>
      <p:sp>
        <p:nvSpPr>
          <p:cNvPr id="3" name="Content Placeholder 2"/>
          <p:cNvSpPr>
            <a:spLocks noGrp="1"/>
          </p:cNvSpPr>
          <p:nvPr>
            <p:ph idx="1"/>
          </p:nvPr>
        </p:nvSpPr>
        <p:spPr>
          <a:xfrm>
            <a:off x="1411705" y="2093976"/>
            <a:ext cx="9288379" cy="4268724"/>
          </a:xfrm>
        </p:spPr>
        <p:txBody>
          <a:bodyPr>
            <a:normAutofit/>
          </a:bodyPr>
          <a:lstStyle/>
          <a:p>
            <a:pPr marL="85725" lvl="1" indent="0">
              <a:buClr>
                <a:schemeClr val="accent1"/>
              </a:buClr>
              <a:buNone/>
            </a:pPr>
            <a:r>
              <a:rPr lang="en-US" sz="4800" dirty="0">
                <a:latin typeface="LilyUPC" panose="020B0604020202020204" pitchFamily="34" charset="-34"/>
                <a:cs typeface="LilyUPC" panose="020B0604020202020204" pitchFamily="34" charset="-34"/>
              </a:rPr>
              <a:t>Could God justly command the killing of people?</a:t>
            </a:r>
          </a:p>
          <a:p>
            <a:pPr marL="85725" lvl="1" indent="0">
              <a:buClr>
                <a:schemeClr val="accent1"/>
              </a:buClr>
              <a:buNone/>
            </a:pPr>
            <a:r>
              <a:rPr lang="en-US" sz="4800" dirty="0">
                <a:latin typeface="LilyUPC" panose="020B0604020202020204" pitchFamily="34" charset="-34"/>
                <a:cs typeface="LilyUPC" panose="020B0604020202020204" pitchFamily="34" charset="-34"/>
              </a:rPr>
              <a:t>Could God justly put people to death himself? </a:t>
            </a:r>
          </a:p>
          <a:p>
            <a:pPr marL="85725" lvl="1" indent="0">
              <a:buClr>
                <a:schemeClr val="accent1"/>
              </a:buClr>
              <a:buNone/>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7258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1069848" y="2093976"/>
            <a:ext cx="6903779" cy="4268724"/>
          </a:xfrm>
        </p:spPr>
        <p:txBody>
          <a:bodyPr>
            <a:normAutofit/>
          </a:bodyPr>
          <a:lstStyle/>
          <a:p>
            <a:pPr marL="85725" lvl="1" indent="0">
              <a:buClr>
                <a:schemeClr val="accent1"/>
              </a:buClr>
              <a:buNone/>
            </a:pPr>
            <a:r>
              <a:rPr lang="en-US" sz="4500" dirty="0">
                <a:latin typeface="LilyUPC" panose="020B0604020202020204" pitchFamily="34" charset="-34"/>
                <a:cs typeface="LilyUPC" panose="020B0604020202020204" pitchFamily="34" charset="-34"/>
              </a:rPr>
              <a:t>Test case: Noah’s flood (Gen. 6-8)</a:t>
            </a:r>
          </a:p>
          <a:p>
            <a:pPr marL="634360" lvl="2" indent="-342900">
              <a:buClr>
                <a:schemeClr val="accent1"/>
              </a:buClr>
            </a:pPr>
            <a:r>
              <a:rPr lang="en-US" sz="4500" dirty="0">
                <a:latin typeface="LilyUPC" panose="020B0604020202020204" pitchFamily="34" charset="-34"/>
                <a:cs typeface="LilyUPC" panose="020B0604020202020204" pitchFamily="34" charset="-34"/>
              </a:rPr>
              <a:t>God wiped out many men, women, children and animals.</a:t>
            </a:r>
          </a:p>
          <a:p>
            <a:pPr marL="634360" lvl="2" indent="-342900">
              <a:buClr>
                <a:schemeClr val="accent1"/>
              </a:buClr>
            </a:pPr>
            <a:r>
              <a:rPr lang="en-US" sz="4500" dirty="0">
                <a:latin typeface="LilyUPC" panose="020B0604020202020204" pitchFamily="34" charset="-34"/>
                <a:cs typeface="LilyUPC" panose="020B0604020202020204" pitchFamily="34" charset="-34"/>
              </a:rPr>
              <a:t>Was God justified?</a:t>
            </a:r>
          </a:p>
        </p:txBody>
      </p:sp>
      <p:pic>
        <p:nvPicPr>
          <p:cNvPr id="5" name="Picture 4"/>
          <p:cNvPicPr>
            <a:picLocks noChangeAspect="1"/>
          </p:cNvPicPr>
          <p:nvPr/>
        </p:nvPicPr>
        <p:blipFill>
          <a:blip r:embed="rId3"/>
          <a:stretch>
            <a:fillRect/>
          </a:stretch>
        </p:blipFill>
        <p:spPr>
          <a:xfrm>
            <a:off x="8497131" y="303488"/>
            <a:ext cx="3154621" cy="2414337"/>
          </a:xfrm>
          <a:prstGeom prst="rect">
            <a:avLst/>
          </a:prstGeom>
        </p:spPr>
      </p:pic>
      <p:pic>
        <p:nvPicPr>
          <p:cNvPr id="7" name="Picture 6"/>
          <p:cNvPicPr>
            <a:picLocks noChangeAspect="1"/>
          </p:cNvPicPr>
          <p:nvPr/>
        </p:nvPicPr>
        <p:blipFill>
          <a:blip r:embed="rId4"/>
          <a:stretch>
            <a:fillRect/>
          </a:stretch>
        </p:blipFill>
        <p:spPr>
          <a:xfrm>
            <a:off x="8497131" y="3353669"/>
            <a:ext cx="3371434" cy="3371434"/>
          </a:xfrm>
          <a:prstGeom prst="rect">
            <a:avLst/>
          </a:prstGeom>
        </p:spPr>
      </p:pic>
    </p:spTree>
    <p:extLst>
      <p:ext uri="{BB962C8B-B14F-4D97-AF65-F5344CB8AC3E}">
        <p14:creationId xmlns:p14="http://schemas.microsoft.com/office/powerpoint/2010/main" val="40758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837282" y="2093976"/>
            <a:ext cx="10862631" cy="4268724"/>
          </a:xfrm>
        </p:spPr>
        <p:txBody>
          <a:bodyPr>
            <a:normAutofit/>
          </a:bodyPr>
          <a:lstStyle/>
          <a:p>
            <a:pPr marL="85725" lvl="1" indent="0">
              <a:buClr>
                <a:schemeClr val="accent1"/>
              </a:buClr>
              <a:buNone/>
            </a:pPr>
            <a:r>
              <a:rPr lang="en-US" sz="4800" dirty="0">
                <a:latin typeface="LilyUPC" panose="020B0604020202020204" pitchFamily="34" charset="-34"/>
                <a:cs typeface="LilyUPC" panose="020B0604020202020204" pitchFamily="34" charset="-34"/>
              </a:rPr>
              <a:t>Bad responses:</a:t>
            </a:r>
          </a:p>
          <a:p>
            <a:pPr marL="428625" lvl="1" indent="-342900">
              <a:buClr>
                <a:schemeClr val="accent1"/>
              </a:buClr>
            </a:pPr>
            <a:r>
              <a:rPr lang="en-US" sz="4800" dirty="0">
                <a:latin typeface="LilyUPC" panose="020B0604020202020204" pitchFamily="34" charset="-34"/>
                <a:cs typeface="LilyUPC" panose="020B0604020202020204" pitchFamily="34" charset="-34"/>
              </a:rPr>
              <a:t>“God can do evil”…</a:t>
            </a:r>
            <a:r>
              <a:rPr lang="en-US" sz="4650" dirty="0">
                <a:latin typeface="LilyUPC" panose="020B0604020202020204" pitchFamily="34" charset="-34"/>
                <a:cs typeface="LilyUPC" panose="020B0604020202020204" pitchFamily="34" charset="-34"/>
              </a:rPr>
              <a:t>God is essentially good.</a:t>
            </a:r>
          </a:p>
          <a:p>
            <a:pPr marL="428625" lvl="1" indent="-342900">
              <a:buClr>
                <a:schemeClr val="accent1"/>
              </a:buClr>
            </a:pPr>
            <a:r>
              <a:rPr lang="en-US" sz="4800" dirty="0">
                <a:latin typeface="LilyUPC" panose="020B0604020202020204" pitchFamily="34" charset="-34"/>
                <a:cs typeface="LilyUPC" panose="020B0604020202020204" pitchFamily="34" charset="-34"/>
              </a:rPr>
              <a:t>“God defines morality”…</a:t>
            </a:r>
            <a:r>
              <a:rPr lang="en-US" sz="4650" dirty="0">
                <a:latin typeface="LilyUPC" panose="020B0604020202020204" pitchFamily="34" charset="-34"/>
                <a:cs typeface="LilyUPC" panose="020B0604020202020204" pitchFamily="34" charset="-34"/>
              </a:rPr>
              <a:t>This would make morality arbitrary.</a:t>
            </a:r>
          </a:p>
          <a:p>
            <a:pPr marL="428625" lvl="1" indent="-342900">
              <a:buClr>
                <a:schemeClr val="accent1"/>
              </a:buClr>
            </a:pPr>
            <a:r>
              <a:rPr lang="en-US" sz="4650" dirty="0">
                <a:latin typeface="LilyUPC" panose="020B0604020202020204" pitchFamily="34" charset="-34"/>
                <a:cs typeface="LilyUPC" panose="020B0604020202020204" pitchFamily="34" charset="-34"/>
              </a:rPr>
              <a:t>“God is the author of life”…God must be just.</a:t>
            </a:r>
          </a:p>
        </p:txBody>
      </p:sp>
    </p:spTree>
    <p:extLst>
      <p:ext uri="{BB962C8B-B14F-4D97-AF65-F5344CB8AC3E}">
        <p14:creationId xmlns:p14="http://schemas.microsoft.com/office/powerpoint/2010/main" val="18852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sp>
        <p:nvSpPr>
          <p:cNvPr id="3" name="Content Placeholder 2"/>
          <p:cNvSpPr>
            <a:spLocks noGrp="1"/>
          </p:cNvSpPr>
          <p:nvPr>
            <p:ph idx="1"/>
          </p:nvPr>
        </p:nvSpPr>
        <p:spPr>
          <a:xfrm>
            <a:off x="1115568" y="2093976"/>
            <a:ext cx="9802147" cy="4268724"/>
          </a:xfrm>
        </p:spPr>
        <p:txBody>
          <a:bodyPr>
            <a:normAutofit/>
          </a:bodyPr>
          <a:lstStyle/>
          <a:p>
            <a:pPr marL="85725" lvl="1" indent="0">
              <a:buClr>
                <a:schemeClr val="accent1"/>
              </a:buClr>
              <a:buNone/>
            </a:pPr>
            <a:r>
              <a:rPr lang="en-US" sz="5400" dirty="0">
                <a:latin typeface="LilyUPC" panose="020B0604020202020204" pitchFamily="34" charset="-34"/>
                <a:cs typeface="LilyUPC" panose="020B0604020202020204" pitchFamily="34" charset="-34"/>
              </a:rPr>
              <a:t>How do we know if someone’s action is morally justified or immoral?</a:t>
            </a:r>
          </a:p>
        </p:txBody>
      </p:sp>
    </p:spTree>
    <p:extLst>
      <p:ext uri="{BB962C8B-B14F-4D97-AF65-F5344CB8AC3E}">
        <p14:creationId xmlns:p14="http://schemas.microsoft.com/office/powerpoint/2010/main" val="14825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5688" y="2106613"/>
            <a:ext cx="7543800" cy="4243387"/>
          </a:xfrm>
        </p:spPr>
      </p:pic>
    </p:spTree>
    <p:extLst>
      <p:ext uri="{BB962C8B-B14F-4D97-AF65-F5344CB8AC3E}">
        <p14:creationId xmlns:p14="http://schemas.microsoft.com/office/powerpoint/2010/main" val="3487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pic>
        <p:nvPicPr>
          <p:cNvPr id="5" name="Content Placeholder 4"/>
          <p:cNvPicPr>
            <a:picLocks noGrp="1" noChangeAspect="1"/>
          </p:cNvPicPr>
          <p:nvPr>
            <p:ph idx="1"/>
          </p:nvPr>
        </p:nvPicPr>
        <p:blipFill>
          <a:blip r:embed="rId3"/>
          <a:stretch>
            <a:fillRect/>
          </a:stretch>
        </p:blipFill>
        <p:spPr>
          <a:xfrm>
            <a:off x="2707658" y="1828800"/>
            <a:ext cx="6782780" cy="4517859"/>
          </a:xfrm>
          <a:prstGeom prst="rect">
            <a:avLst/>
          </a:prstGeom>
        </p:spPr>
      </p:pic>
    </p:spTree>
    <p:extLst>
      <p:ext uri="{BB962C8B-B14F-4D97-AF65-F5344CB8AC3E}">
        <p14:creationId xmlns:p14="http://schemas.microsoft.com/office/powerpoint/2010/main" val="85895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sp>
        <p:nvSpPr>
          <p:cNvPr id="3" name="Content Placeholder 2"/>
          <p:cNvSpPr>
            <a:spLocks noGrp="1"/>
          </p:cNvSpPr>
          <p:nvPr>
            <p:ph idx="1"/>
          </p:nvPr>
        </p:nvSpPr>
        <p:spPr>
          <a:xfrm>
            <a:off x="837282" y="2093976"/>
            <a:ext cx="10598225" cy="4268724"/>
          </a:xfrm>
        </p:spPr>
        <p:txBody>
          <a:bodyPr>
            <a:normAutofit fontScale="92500" lnSpcReduction="10000"/>
          </a:bodyPr>
          <a:lstStyle/>
          <a:p>
            <a:pPr marL="85725" lvl="1" indent="0">
              <a:buClr>
                <a:schemeClr val="accent1"/>
              </a:buClr>
              <a:buNone/>
            </a:pPr>
            <a:r>
              <a:rPr lang="en-US" sz="4800" dirty="0">
                <a:latin typeface="LilyUPC" panose="020B0604020202020204" pitchFamily="34" charset="-34"/>
                <a:cs typeface="LilyUPC" panose="020B0604020202020204" pitchFamily="34" charset="-34"/>
              </a:rPr>
              <a:t>To judge the moral status of any action, we must know the moral context.</a:t>
            </a:r>
          </a:p>
          <a:p>
            <a:pPr marL="771525" lvl="1" indent="-685800">
              <a:buClr>
                <a:schemeClr val="accent1"/>
              </a:buClr>
              <a:buFontTx/>
              <a:buChar char="-"/>
            </a:pPr>
            <a:r>
              <a:rPr lang="en-US" sz="4300" dirty="0">
                <a:latin typeface="LilyUPC" panose="020B0604020202020204" pitchFamily="34" charset="-34"/>
                <a:cs typeface="LilyUPC" panose="020B0604020202020204" pitchFamily="34" charset="-34"/>
              </a:rPr>
              <a:t>Who’s involved?</a:t>
            </a:r>
          </a:p>
          <a:p>
            <a:pPr marL="771525" lvl="1" indent="-685800">
              <a:buClr>
                <a:schemeClr val="accent1"/>
              </a:buClr>
              <a:buFontTx/>
              <a:buChar char="-"/>
            </a:pPr>
            <a:r>
              <a:rPr lang="en-US" sz="4300" dirty="0">
                <a:latin typeface="LilyUPC" panose="020B0604020202020204" pitchFamily="34" charset="-34"/>
                <a:cs typeface="LilyUPC" panose="020B0604020202020204" pitchFamily="34" charset="-34"/>
              </a:rPr>
              <a:t>What moral authority do they have?</a:t>
            </a:r>
          </a:p>
          <a:p>
            <a:pPr marL="771525" lvl="1" indent="-685800">
              <a:buClr>
                <a:schemeClr val="accent1"/>
              </a:buClr>
              <a:buFontTx/>
              <a:buChar char="-"/>
            </a:pPr>
            <a:r>
              <a:rPr lang="en-US" sz="4300" dirty="0">
                <a:latin typeface="LilyUPC" panose="020B0604020202020204" pitchFamily="34" charset="-34"/>
                <a:cs typeface="LilyUPC" panose="020B0604020202020204" pitchFamily="34" charset="-34"/>
              </a:rPr>
              <a:t>What is the actors' intention in the event? </a:t>
            </a:r>
          </a:p>
          <a:p>
            <a:pPr marL="771525" lvl="1" indent="-685800">
              <a:buClr>
                <a:schemeClr val="accent1"/>
              </a:buClr>
              <a:buFontTx/>
              <a:buChar char="-"/>
            </a:pPr>
            <a:r>
              <a:rPr lang="en-US" sz="4300" dirty="0">
                <a:latin typeface="LilyUPC" panose="020B0604020202020204" pitchFamily="34" charset="-34"/>
                <a:cs typeface="LilyUPC" panose="020B0604020202020204" pitchFamily="34" charset="-34"/>
              </a:rPr>
              <a:t>What has brought about the event?</a:t>
            </a:r>
          </a:p>
          <a:p>
            <a:pPr marL="428625" lvl="1" indent="-342900">
              <a:buClr>
                <a:schemeClr val="accent1"/>
              </a:buClr>
            </a:pPr>
            <a:endParaRPr lang="en-US" sz="4000" dirty="0">
              <a:latin typeface="LilyUPC" panose="020B0604020202020204" pitchFamily="34" charset="-34"/>
              <a:cs typeface="LilyUPC" panose="020B0604020202020204" pitchFamily="34" charset="-34"/>
            </a:endParaRPr>
          </a:p>
          <a:p>
            <a:pPr marL="85725" lvl="1" indent="0">
              <a:buClr>
                <a:schemeClr val="accent1"/>
              </a:buClr>
              <a:buNone/>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9799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1115568" y="2126255"/>
            <a:ext cx="10168128" cy="4045945"/>
          </a:xfrm>
        </p:spPr>
        <p:txBody>
          <a:bodyPr>
            <a:normAutofit fontScale="92500" lnSpcReduction="20000"/>
          </a:bodyPr>
          <a:lstStyle/>
          <a:p>
            <a:pPr marL="0" indent="0">
              <a:buNone/>
            </a:pPr>
            <a:r>
              <a:rPr lang="en-US" sz="4800" dirty="0">
                <a:solidFill>
                  <a:schemeClr val="tx1">
                    <a:lumMod val="75000"/>
                    <a:lumOff val="25000"/>
                  </a:schemeClr>
                </a:solidFill>
                <a:latin typeface="LilyUPC" panose="020B0604020202020204" pitchFamily="34" charset="-34"/>
                <a:cs typeface="LilyUPC" panose="020B0604020202020204" pitchFamily="34" charset="-34"/>
              </a:rPr>
              <a:t>Who is God and what’s his moral authority?</a:t>
            </a:r>
          </a:p>
          <a:p>
            <a:pPr lvl="1"/>
            <a:r>
              <a:rPr lang="en-US" sz="4400" dirty="0">
                <a:solidFill>
                  <a:schemeClr val="tx1">
                    <a:lumMod val="75000"/>
                    <a:lumOff val="25000"/>
                  </a:schemeClr>
                </a:solidFill>
                <a:latin typeface="LilyUPC" panose="020B0604020202020204" pitchFamily="34" charset="-34"/>
                <a:cs typeface="LilyUPC" panose="020B0604020202020204" pitchFamily="34" charset="-34"/>
              </a:rPr>
              <a:t>God is love (1 Jn. 4:8)…</a:t>
            </a:r>
          </a:p>
          <a:p>
            <a:pPr lvl="3"/>
            <a:r>
              <a:rPr lang="en-US" sz="4200" dirty="0">
                <a:solidFill>
                  <a:schemeClr val="tx1">
                    <a:lumMod val="75000"/>
                    <a:lumOff val="25000"/>
                  </a:schemeClr>
                </a:solidFill>
                <a:latin typeface="LilyUPC" panose="020B0604020202020204" pitchFamily="34" charset="-34"/>
                <a:cs typeface="LilyUPC" panose="020B0604020202020204" pitchFamily="34" charset="-34"/>
              </a:rPr>
              <a:t>…but the biblical God is not only love!!</a:t>
            </a:r>
          </a:p>
          <a:p>
            <a:pPr lvl="1"/>
            <a:r>
              <a:rPr lang="en-US" sz="4400" dirty="0">
                <a:solidFill>
                  <a:schemeClr val="tx1">
                    <a:lumMod val="75000"/>
                    <a:lumOff val="25000"/>
                  </a:schemeClr>
                </a:solidFill>
                <a:latin typeface="LilyUPC" panose="020B0604020202020204" pitchFamily="34" charset="-34"/>
                <a:cs typeface="LilyUPC" panose="020B0604020202020204" pitchFamily="34" charset="-34"/>
              </a:rPr>
              <a:t>God is the transcendent creator. (Gen. 1:1; Acts 17:24)</a:t>
            </a:r>
          </a:p>
          <a:p>
            <a:pPr lvl="1"/>
            <a:r>
              <a:rPr lang="en-US" sz="4400" dirty="0">
                <a:solidFill>
                  <a:schemeClr val="tx1">
                    <a:lumMod val="75000"/>
                    <a:lumOff val="25000"/>
                  </a:schemeClr>
                </a:solidFill>
                <a:latin typeface="LilyUPC" panose="020B0604020202020204" pitchFamily="34" charset="-34"/>
                <a:cs typeface="LilyUPC" panose="020B0604020202020204" pitchFamily="34" charset="-34"/>
              </a:rPr>
              <a:t>God is also holy. (Lev. 20:26; 1 Peter 1:16)</a:t>
            </a:r>
          </a:p>
          <a:p>
            <a:pPr lvl="1"/>
            <a:r>
              <a:rPr lang="en-US" sz="4400" dirty="0">
                <a:solidFill>
                  <a:schemeClr val="tx1">
                    <a:lumMod val="75000"/>
                    <a:lumOff val="25000"/>
                  </a:schemeClr>
                </a:solidFill>
                <a:latin typeface="LilyUPC" panose="020B0604020202020204" pitchFamily="34" charset="-34"/>
                <a:cs typeface="LilyUPC" panose="020B0604020202020204" pitchFamily="34" charset="-34"/>
              </a:rPr>
              <a:t>God is also judge of humanity. (Is. 66:16; Heb. 12:23)</a:t>
            </a:r>
          </a:p>
        </p:txBody>
      </p:sp>
    </p:spTree>
    <p:extLst>
      <p:ext uri="{BB962C8B-B14F-4D97-AF65-F5344CB8AC3E}">
        <p14:creationId xmlns:p14="http://schemas.microsoft.com/office/powerpoint/2010/main" val="6800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1069848" y="1941095"/>
            <a:ext cx="10058400" cy="4620126"/>
          </a:xfrm>
        </p:spPr>
        <p:txBody>
          <a:bodyPr>
            <a:noAutofit/>
          </a:bodyPr>
          <a:lstStyle/>
          <a:p>
            <a:pPr marL="0" indent="0">
              <a:buNone/>
            </a:pPr>
            <a:r>
              <a:rPr lang="en-US" sz="4400" dirty="0">
                <a:solidFill>
                  <a:schemeClr val="tx1">
                    <a:lumMod val="75000"/>
                    <a:lumOff val="25000"/>
                  </a:schemeClr>
                </a:solidFill>
                <a:latin typeface="LilyUPC" panose="020B0604020202020204" pitchFamily="34" charset="-34"/>
                <a:cs typeface="LilyUPC" panose="020B0604020202020204" pitchFamily="34" charset="-34"/>
              </a:rPr>
              <a:t>What is the moral context?</a:t>
            </a:r>
          </a:p>
          <a:p>
            <a:pPr lvl="1"/>
            <a:r>
              <a:rPr lang="en-US" sz="4000" dirty="0">
                <a:solidFill>
                  <a:schemeClr val="tx1">
                    <a:lumMod val="75000"/>
                    <a:lumOff val="25000"/>
                  </a:schemeClr>
                </a:solidFill>
                <a:latin typeface="LilyUPC" panose="020B0604020202020204" pitchFamily="34" charset="-34"/>
                <a:cs typeface="LilyUPC" panose="020B0604020202020204" pitchFamily="34" charset="-34"/>
              </a:rPr>
              <a:t>Judgment for rampant wickedness </a:t>
            </a:r>
          </a:p>
          <a:p>
            <a:pPr marL="457200" lvl="1"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Also…</a:t>
            </a:r>
          </a:p>
          <a:p>
            <a:pPr lvl="1"/>
            <a:r>
              <a:rPr lang="en-US" sz="4000" dirty="0">
                <a:solidFill>
                  <a:schemeClr val="tx1">
                    <a:lumMod val="75000"/>
                    <a:lumOff val="25000"/>
                  </a:schemeClr>
                </a:solidFill>
                <a:latin typeface="LilyUPC" panose="020B0604020202020204" pitchFamily="34" charset="-34"/>
                <a:cs typeface="LilyUPC" panose="020B0604020202020204" pitchFamily="34" charset="-34"/>
              </a:rPr>
              <a:t>God grieves for the situation (Gen. 6:6).</a:t>
            </a:r>
          </a:p>
          <a:p>
            <a:pPr lvl="1"/>
            <a:r>
              <a:rPr lang="en-US" sz="4000" dirty="0">
                <a:solidFill>
                  <a:schemeClr val="tx1">
                    <a:lumMod val="75000"/>
                    <a:lumOff val="25000"/>
                  </a:schemeClr>
                </a:solidFill>
                <a:latin typeface="LilyUPC" panose="020B0604020202020204" pitchFamily="34" charset="-34"/>
                <a:cs typeface="LilyUPC" panose="020B0604020202020204" pitchFamily="34" charset="-34"/>
              </a:rPr>
              <a:t>God saves Noah and his family, and covenants with him. </a:t>
            </a:r>
          </a:p>
        </p:txBody>
      </p:sp>
    </p:spTree>
    <p:extLst>
      <p:ext uri="{BB962C8B-B14F-4D97-AF65-F5344CB8AC3E}">
        <p14:creationId xmlns:p14="http://schemas.microsoft.com/office/powerpoint/2010/main" val="20381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endParaRPr lang="en-US" sz="5400" dirty="0"/>
          </a:p>
        </p:txBody>
      </p:sp>
      <p:sp>
        <p:nvSpPr>
          <p:cNvPr id="3" name="Content Placeholder 2"/>
          <p:cNvSpPr>
            <a:spLocks noGrp="1"/>
          </p:cNvSpPr>
          <p:nvPr>
            <p:ph idx="1"/>
          </p:nvPr>
        </p:nvSpPr>
        <p:spPr>
          <a:xfrm>
            <a:off x="1507958" y="2093976"/>
            <a:ext cx="9160042" cy="4268724"/>
          </a:xfrm>
        </p:spPr>
        <p:txBody>
          <a:bodyPr>
            <a:noAutofit/>
          </a:bodyPr>
          <a:lstStyle/>
          <a:p>
            <a:pPr marL="0" indent="0">
              <a:buNone/>
            </a:pPr>
            <a:r>
              <a:rPr lang="en-US" sz="4800" dirty="0">
                <a:latin typeface="LilyUPC" panose="020B0604020202020204" pitchFamily="34" charset="-34"/>
                <a:cs typeface="LilyUPC" panose="020B0604020202020204" pitchFamily="34" charset="-34"/>
              </a:rPr>
              <a:t>Here’s the point:</a:t>
            </a:r>
          </a:p>
          <a:p>
            <a:r>
              <a:rPr lang="en-US" sz="4800" dirty="0">
                <a:latin typeface="LilyUPC" panose="020B0604020202020204" pitchFamily="34" charset="-34"/>
                <a:cs typeface="LilyUPC" panose="020B0604020202020204" pitchFamily="34" charset="-34"/>
              </a:rPr>
              <a:t>God, as the transcendent holy judge of humanity, has the moral authority to carry out justice on evildoers. </a:t>
            </a:r>
          </a:p>
          <a:p>
            <a:pPr marL="914400" lvl="2" indent="0">
              <a:buNone/>
            </a:pPr>
            <a:endParaRPr lang="en-US" sz="385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59937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airplane on a runway&#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4552" y="3091928"/>
            <a:ext cx="10494675" cy="2387600"/>
          </a:xfrm>
        </p:spPr>
        <p:txBody>
          <a:bodyPr vert="horz" lIns="91440" tIns="45720" rIns="91440" bIns="45720" rtlCol="0" anchor="b">
            <a:normAutofit/>
          </a:bodyPr>
          <a:lstStyle/>
          <a:p>
            <a:pPr marL="0" indent="0"/>
            <a:r>
              <a:rPr lang="en-US" sz="3600" dirty="0">
                <a:solidFill>
                  <a:schemeClr val="bg1"/>
                </a:solidFill>
              </a:rPr>
              <a:t>What do you do when you face a difficult objection?</a:t>
            </a: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85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endParaRPr lang="en-US" sz="5400" dirty="0"/>
          </a:p>
        </p:txBody>
      </p:sp>
      <p:sp>
        <p:nvSpPr>
          <p:cNvPr id="3" name="Content Placeholder 2"/>
          <p:cNvSpPr>
            <a:spLocks noGrp="1"/>
          </p:cNvSpPr>
          <p:nvPr>
            <p:ph idx="1"/>
          </p:nvPr>
        </p:nvSpPr>
        <p:spPr>
          <a:xfrm>
            <a:off x="1443789" y="2057400"/>
            <a:ext cx="9288379" cy="4407568"/>
          </a:xfrm>
        </p:spPr>
        <p:txBody>
          <a:bodyPr>
            <a:normAutofit/>
          </a:bodyPr>
          <a:lstStyle/>
          <a:p>
            <a:pPr marL="0" indent="0">
              <a:buNone/>
            </a:pPr>
            <a:r>
              <a:rPr lang="en-US" sz="4800" dirty="0">
                <a:latin typeface="LilyUPC" panose="020B0604020202020204" pitchFamily="34" charset="-34"/>
                <a:cs typeface="LilyUPC" panose="020B0604020202020204" pitchFamily="34" charset="-34"/>
              </a:rPr>
              <a:t>What about the children?</a:t>
            </a:r>
          </a:p>
          <a:p>
            <a:pPr marL="0" indent="0">
              <a:buNone/>
            </a:pPr>
            <a:r>
              <a:rPr lang="en-US" sz="4400" dirty="0">
                <a:latin typeface="LilyUPC" panose="020B0604020202020204" pitchFamily="34" charset="-34"/>
                <a:cs typeface="LilyUPC" panose="020B0604020202020204" pitchFamily="34" charset="-34"/>
              </a:rPr>
              <a:t>Is God justified in the fact that young children are killed?</a:t>
            </a:r>
          </a:p>
          <a:p>
            <a:pPr lvl="2"/>
            <a:r>
              <a:rPr lang="en-US" sz="4400" dirty="0">
                <a:latin typeface="LilyUPC" panose="020B0604020202020204" pitchFamily="34" charset="-34"/>
                <a:cs typeface="LilyUPC" panose="020B0604020202020204" pitchFamily="34" charset="-34"/>
              </a:rPr>
              <a:t>All people experience the consequences of the fall</a:t>
            </a:r>
          </a:p>
          <a:p>
            <a:pPr lvl="2"/>
            <a:r>
              <a:rPr lang="en-US" sz="4400" dirty="0">
                <a:latin typeface="LilyUPC" panose="020B0604020202020204" pitchFamily="34" charset="-34"/>
                <a:cs typeface="LilyUPC" panose="020B0604020202020204" pitchFamily="34" charset="-34"/>
              </a:rPr>
              <a:t>The eternal weight of glory</a:t>
            </a:r>
          </a:p>
          <a:p>
            <a:pPr lvl="2"/>
            <a:r>
              <a:rPr lang="en-US" sz="4400" dirty="0">
                <a:latin typeface="LilyUPC" panose="020B0604020202020204" pitchFamily="34" charset="-34"/>
                <a:cs typeface="LilyUPC" panose="020B0604020202020204" pitchFamily="34" charset="-34"/>
              </a:rPr>
              <a:t>God has a good plan and knows the future</a:t>
            </a:r>
          </a:p>
        </p:txBody>
      </p:sp>
    </p:spTree>
    <p:extLst>
      <p:ext uri="{BB962C8B-B14F-4D97-AF65-F5344CB8AC3E}">
        <p14:creationId xmlns:p14="http://schemas.microsoft.com/office/powerpoint/2010/main" val="193278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Burden of Proof</a:t>
            </a:r>
            <a:endParaRPr lang="en-US" sz="5400" dirty="0"/>
          </a:p>
        </p:txBody>
      </p:sp>
      <p:sp>
        <p:nvSpPr>
          <p:cNvPr id="3" name="Content Placeholder 2"/>
          <p:cNvSpPr>
            <a:spLocks noGrp="1"/>
          </p:cNvSpPr>
          <p:nvPr>
            <p:ph idx="1"/>
          </p:nvPr>
        </p:nvSpPr>
        <p:spPr>
          <a:xfrm>
            <a:off x="1115568" y="2057400"/>
            <a:ext cx="10168127" cy="4407568"/>
          </a:xfrm>
        </p:spPr>
        <p:txBody>
          <a:bodyPr>
            <a:normAutofit fontScale="92500" lnSpcReduction="20000"/>
          </a:bodyPr>
          <a:lstStyle/>
          <a:p>
            <a:pPr marL="0" indent="0">
              <a:buNone/>
            </a:pPr>
            <a:r>
              <a:rPr lang="en-US" sz="5400" dirty="0">
                <a:latin typeface="LilyUPC" panose="020B0604020202020204" pitchFamily="34" charset="-34"/>
                <a:cs typeface="LilyUPC" panose="020B0604020202020204" pitchFamily="34" charset="-34"/>
              </a:rPr>
              <a:t>How could one decide that God has done something evil?</a:t>
            </a:r>
          </a:p>
          <a:p>
            <a:pPr lvl="1"/>
            <a:r>
              <a:rPr lang="en-US" sz="4800" dirty="0">
                <a:latin typeface="LilyUPC" panose="020B0604020202020204" pitchFamily="34" charset="-34"/>
                <a:cs typeface="LilyUPC" panose="020B0604020202020204" pitchFamily="34" charset="-34"/>
              </a:rPr>
              <a:t>It’s not enough to show that God acts unpleasantly.</a:t>
            </a:r>
          </a:p>
          <a:p>
            <a:pPr marL="0" indent="0">
              <a:buNone/>
            </a:pPr>
            <a:r>
              <a:rPr lang="en-US" sz="5400" dirty="0">
                <a:latin typeface="LilyUPC" panose="020B0604020202020204" pitchFamily="34" charset="-34"/>
                <a:cs typeface="LilyUPC" panose="020B0604020202020204" pitchFamily="34" charset="-34"/>
              </a:rPr>
              <a:t>One would have to show that God doesn’t have the moral authority to judge evildoers. </a:t>
            </a:r>
          </a:p>
          <a:p>
            <a:pPr lvl="1"/>
            <a:r>
              <a:rPr lang="en-US" sz="4400" dirty="0">
                <a:latin typeface="LilyUPC" panose="020B0604020202020204" pitchFamily="34" charset="-34"/>
                <a:cs typeface="LilyUPC" panose="020B0604020202020204" pitchFamily="34" charset="-34"/>
              </a:rPr>
              <a:t>This is not an easy burden to shoulder.</a:t>
            </a:r>
          </a:p>
        </p:txBody>
      </p:sp>
    </p:spTree>
    <p:extLst>
      <p:ext uri="{BB962C8B-B14F-4D97-AF65-F5344CB8AC3E}">
        <p14:creationId xmlns:p14="http://schemas.microsoft.com/office/powerpoint/2010/main" val="189767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God of the Old Testament</a:t>
            </a:r>
          </a:p>
        </p:txBody>
      </p:sp>
      <p:sp>
        <p:nvSpPr>
          <p:cNvPr id="3" name="Content Placeholder 2"/>
          <p:cNvSpPr>
            <a:spLocks noGrp="1"/>
          </p:cNvSpPr>
          <p:nvPr>
            <p:ph idx="1"/>
          </p:nvPr>
        </p:nvSpPr>
        <p:spPr>
          <a:xfrm>
            <a:off x="1115568" y="1909011"/>
            <a:ext cx="9967401" cy="4283242"/>
          </a:xfrm>
        </p:spPr>
        <p:txBody>
          <a:bodyPr>
            <a:normAutofit fontScale="92500"/>
          </a:bodyPr>
          <a:lstStyle/>
          <a:p>
            <a:pPr marL="0" indent="0">
              <a:buNone/>
            </a:pPr>
            <a:r>
              <a:rPr lang="en-US" sz="5400" dirty="0">
                <a:latin typeface="LilyUPC" panose="020B0604020202020204" pitchFamily="34" charset="-34"/>
                <a:cs typeface="LilyUPC" panose="020B0604020202020204" pitchFamily="34" charset="-34"/>
              </a:rPr>
              <a:t>The Bible portrays God as transcendent, just and a holy judge. </a:t>
            </a:r>
          </a:p>
          <a:p>
            <a:pPr lvl="1"/>
            <a:r>
              <a:rPr lang="en-US" sz="4800" dirty="0">
                <a:latin typeface="LilyUPC" panose="020B0604020202020204" pitchFamily="34" charset="-34"/>
                <a:cs typeface="LilyUPC" panose="020B0604020202020204" pitchFamily="34" charset="-34"/>
              </a:rPr>
              <a:t>But he is also merciful, gracious, and always redemptive.</a:t>
            </a:r>
          </a:p>
          <a:p>
            <a:pPr marL="0" indent="0">
              <a:buNone/>
            </a:pPr>
            <a:endParaRPr lang="en-US" sz="1000" dirty="0">
              <a:latin typeface="LilyUPC" panose="020B0604020202020204" pitchFamily="34" charset="-34"/>
              <a:cs typeface="LilyUPC" panose="020B0604020202020204" pitchFamily="34" charset="-34"/>
            </a:endParaRPr>
          </a:p>
          <a:p>
            <a:pPr marL="0" indent="0">
              <a:buNone/>
            </a:pPr>
            <a:r>
              <a:rPr lang="en-US" sz="5200" dirty="0">
                <a:latin typeface="LilyUPC" panose="020B0604020202020204" pitchFamily="34" charset="-34"/>
                <a:cs typeface="LilyUPC" panose="020B0604020202020204" pitchFamily="34" charset="-34"/>
              </a:rPr>
              <a:t>Does this solve all issues?</a:t>
            </a:r>
          </a:p>
        </p:txBody>
      </p:sp>
    </p:spTree>
    <p:extLst>
      <p:ext uri="{BB962C8B-B14F-4D97-AF65-F5344CB8AC3E}">
        <p14:creationId xmlns:p14="http://schemas.microsoft.com/office/powerpoint/2010/main" val="42281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Good News of God’s Justice</a:t>
            </a:r>
            <a:endParaRPr lang="en-US" sz="5400" dirty="0"/>
          </a:p>
        </p:txBody>
      </p:sp>
      <p:sp>
        <p:nvSpPr>
          <p:cNvPr id="3" name="Content Placeholder 2"/>
          <p:cNvSpPr>
            <a:spLocks noGrp="1"/>
          </p:cNvSpPr>
          <p:nvPr>
            <p:ph idx="1"/>
          </p:nvPr>
        </p:nvSpPr>
        <p:spPr>
          <a:xfrm>
            <a:off x="2326386" y="2093976"/>
            <a:ext cx="7844309" cy="4268724"/>
          </a:xfrm>
        </p:spPr>
        <p:txBody>
          <a:bodyPr>
            <a:noAutofit/>
          </a:bodyPr>
          <a:lstStyle/>
          <a:p>
            <a:pPr marL="0" indent="0">
              <a:buNone/>
            </a:pPr>
            <a:r>
              <a:rPr lang="en-US" sz="4400" dirty="0">
                <a:latin typeface="LilyUPC" panose="020B0604020202020204" pitchFamily="34" charset="-34"/>
                <a:cs typeface="LilyUPC" panose="020B0604020202020204" pitchFamily="34" charset="-34"/>
              </a:rPr>
              <a:t>Mercy and justice come together in the cross!!</a:t>
            </a:r>
            <a:endParaRPr lang="en-US" sz="3850" dirty="0">
              <a:latin typeface="LilyUPC" panose="020B0604020202020204" pitchFamily="34" charset="-34"/>
              <a:cs typeface="LilyUPC" panose="020B0604020202020204" pitchFamily="34" charset="-34"/>
            </a:endParaRPr>
          </a:p>
          <a:p>
            <a:pPr marL="0" indent="0">
              <a:buNone/>
            </a:pPr>
            <a:endParaRPr lang="en-US" sz="3850" dirty="0">
              <a:latin typeface="LilyUPC" panose="020B0604020202020204" pitchFamily="34" charset="-34"/>
              <a:cs typeface="LilyUPC" panose="020B0604020202020204" pitchFamily="34" charset="-34"/>
            </a:endParaRPr>
          </a:p>
          <a:p>
            <a:pPr marL="0" indent="0">
              <a:buNone/>
            </a:pPr>
            <a:endParaRPr lang="en-US" sz="4400" dirty="0">
              <a:latin typeface="LilyUPC" panose="020B0604020202020204" pitchFamily="34" charset="-34"/>
              <a:cs typeface="LilyUPC" panose="020B0604020202020204" pitchFamily="34" charset="-3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065" y="2911642"/>
            <a:ext cx="5534526" cy="3689684"/>
          </a:xfrm>
          <a:prstGeom prst="rect">
            <a:avLst/>
          </a:prstGeom>
        </p:spPr>
      </p:pic>
    </p:spTree>
    <p:extLst>
      <p:ext uri="{BB962C8B-B14F-4D97-AF65-F5344CB8AC3E}">
        <p14:creationId xmlns:p14="http://schemas.microsoft.com/office/powerpoint/2010/main" val="3884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God of the Old Testament</a:t>
            </a:r>
          </a:p>
        </p:txBody>
      </p:sp>
      <p:sp>
        <p:nvSpPr>
          <p:cNvPr id="3" name="Content Placeholder 2"/>
          <p:cNvSpPr>
            <a:spLocks noGrp="1"/>
          </p:cNvSpPr>
          <p:nvPr>
            <p:ph idx="1"/>
          </p:nvPr>
        </p:nvSpPr>
        <p:spPr>
          <a:xfrm>
            <a:off x="1115568" y="2121408"/>
            <a:ext cx="9343885" cy="4616276"/>
          </a:xfrm>
        </p:spPr>
        <p:txBody>
          <a:bodyPr>
            <a:normAutofit fontScale="77500" lnSpcReduction="20000"/>
          </a:bodyPr>
          <a:lstStyle/>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r>
              <a:rPr lang="en-US" sz="5700" dirty="0">
                <a:solidFill>
                  <a:schemeClr val="tx1">
                    <a:lumMod val="75000"/>
                    <a:lumOff val="25000"/>
                  </a:schemeClr>
                </a:solidFill>
                <a:latin typeface="LilyUPC" panose="020B0604020202020204" pitchFamily="34" charset="-34"/>
                <a:cs typeface="LilyUPC" panose="020B0604020202020204" pitchFamily="34" charset="-34"/>
              </a:rPr>
              <a:t>There are things in the Bible I don’t like.</a:t>
            </a:r>
          </a:p>
          <a:p>
            <a:r>
              <a:rPr lang="en-US" sz="5700" dirty="0">
                <a:solidFill>
                  <a:schemeClr val="tx1">
                    <a:lumMod val="75000"/>
                    <a:lumOff val="25000"/>
                  </a:schemeClr>
                </a:solidFill>
                <a:latin typeface="LilyUPC" panose="020B0604020202020204" pitchFamily="34" charset="-34"/>
                <a:cs typeface="LilyUPC" panose="020B0604020202020204" pitchFamily="34" charset="-34"/>
              </a:rPr>
              <a:t>But being unpleasant is not wrong or morally evil. </a:t>
            </a: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p:txBody>
      </p:sp>
      <p:pic>
        <p:nvPicPr>
          <p:cNvPr id="5" name="Picture 4"/>
          <p:cNvPicPr>
            <a:picLocks noChangeAspect="1"/>
          </p:cNvPicPr>
          <p:nvPr/>
        </p:nvPicPr>
        <p:blipFill>
          <a:blip r:embed="rId2"/>
          <a:stretch>
            <a:fillRect/>
          </a:stretch>
        </p:blipFill>
        <p:spPr>
          <a:xfrm>
            <a:off x="1528569" y="1769474"/>
            <a:ext cx="2936998" cy="2902733"/>
          </a:xfrm>
          <a:prstGeom prst="rect">
            <a:avLst/>
          </a:prstGeom>
        </p:spPr>
      </p:pic>
      <p:pic>
        <p:nvPicPr>
          <p:cNvPr id="6" name="Picture 5"/>
          <p:cNvPicPr>
            <a:picLocks noChangeAspect="1"/>
          </p:cNvPicPr>
          <p:nvPr/>
        </p:nvPicPr>
        <p:blipFill>
          <a:blip r:embed="rId3"/>
          <a:stretch>
            <a:fillRect/>
          </a:stretch>
        </p:blipFill>
        <p:spPr>
          <a:xfrm>
            <a:off x="6545825" y="1769474"/>
            <a:ext cx="4122179" cy="2902733"/>
          </a:xfrm>
          <a:prstGeom prst="rect">
            <a:avLst/>
          </a:prstGeom>
        </p:spPr>
      </p:pic>
      <p:pic>
        <p:nvPicPr>
          <p:cNvPr id="7" name="Picture 6"/>
          <p:cNvPicPr>
            <a:picLocks noChangeAspect="1"/>
          </p:cNvPicPr>
          <p:nvPr/>
        </p:nvPicPr>
        <p:blipFill>
          <a:blip r:embed="rId4"/>
          <a:stretch>
            <a:fillRect/>
          </a:stretch>
        </p:blipFill>
        <p:spPr>
          <a:xfrm>
            <a:off x="4273061" y="1769473"/>
            <a:ext cx="3051120" cy="3051120"/>
          </a:xfrm>
          <a:prstGeom prst="rect">
            <a:avLst/>
          </a:prstGeom>
        </p:spPr>
      </p:pic>
    </p:spTree>
    <p:extLst>
      <p:ext uri="{BB962C8B-B14F-4D97-AF65-F5344CB8AC3E}">
        <p14:creationId xmlns:p14="http://schemas.microsoft.com/office/powerpoint/2010/main" val="10848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693683" y="2839453"/>
            <a:ext cx="10878207" cy="3708492"/>
          </a:xfrm>
        </p:spPr>
        <p:txBody>
          <a:bodyPr>
            <a:noAutofit/>
          </a:bodyPr>
          <a:lstStyle/>
          <a:p>
            <a:pPr marL="85725" lvl="1" indent="0">
              <a:buClr>
                <a:schemeClr val="accent1"/>
              </a:buClr>
              <a:buNone/>
            </a:pPr>
            <a:r>
              <a:rPr lang="en-US" sz="30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infanticidal, genocidal, filicidal, pestilential, megalomaniacal, sadomasochistic, capriciously malevolent bully.“ </a:t>
            </a:r>
          </a:p>
          <a:p>
            <a:pPr marL="85725" lvl="1" indent="0">
              <a:buClr>
                <a:schemeClr val="accent1"/>
              </a:buClr>
              <a:buNone/>
            </a:pPr>
            <a:r>
              <a:rPr lang="en-US" sz="3000" dirty="0">
                <a:latin typeface="Corbel" panose="020B0503020204020204" pitchFamily="34" charset="0"/>
              </a:rPr>
              <a:t>~Richard Dawkins </a:t>
            </a:r>
          </a:p>
          <a:p>
            <a:pPr marL="85725" lvl="1" indent="0">
              <a:buClr>
                <a:schemeClr val="accent1"/>
              </a:buClr>
              <a:buNone/>
            </a:pPr>
            <a:endParaRPr lang="en-US" sz="3000" dirty="0">
              <a:latin typeface="Corbel" panose="020B0503020204020204" pitchFamily="34" charset="0"/>
            </a:endParaRPr>
          </a:p>
        </p:txBody>
      </p:sp>
      <p:pic>
        <p:nvPicPr>
          <p:cNvPr id="4" name="Picture 3"/>
          <p:cNvPicPr>
            <a:picLocks noChangeAspect="1"/>
          </p:cNvPicPr>
          <p:nvPr/>
        </p:nvPicPr>
        <p:blipFill>
          <a:blip r:embed="rId3"/>
          <a:stretch>
            <a:fillRect/>
          </a:stretch>
        </p:blipFill>
        <p:spPr>
          <a:xfrm>
            <a:off x="3818020" y="144379"/>
            <a:ext cx="4506784" cy="2534653"/>
          </a:xfrm>
          <a:prstGeom prst="rect">
            <a:avLst/>
          </a:prstGeom>
        </p:spPr>
      </p:pic>
    </p:spTree>
    <p:extLst>
      <p:ext uri="{BB962C8B-B14F-4D97-AF65-F5344CB8AC3E}">
        <p14:creationId xmlns:p14="http://schemas.microsoft.com/office/powerpoint/2010/main" val="219063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1839869" y="3259917"/>
            <a:ext cx="8518357" cy="3476764"/>
          </a:xfrm>
        </p:spPr>
        <p:txBody>
          <a:bodyPr>
            <a:noAutofit/>
          </a:bodyPr>
          <a:lstStyle/>
          <a:p>
            <a:pPr marL="85725" lvl="1" indent="0">
              <a:buClr>
                <a:schemeClr val="accent1"/>
              </a:buClr>
              <a:buNone/>
            </a:pPr>
            <a:r>
              <a:rPr lang="en-US" sz="3200" dirty="0">
                <a:latin typeface="Corbel" panose="020B0503020204020204" pitchFamily="34" charset="0"/>
              </a:rPr>
              <a:t>“The universe we observe has precisely the properties we should expect if there is, at bottom, no design, no purpose, no evil, no good, nothing but blind, pitiless indifference.” </a:t>
            </a:r>
          </a:p>
          <a:p>
            <a:pPr marL="85725" lvl="1" indent="0">
              <a:buClr>
                <a:schemeClr val="accent1"/>
              </a:buClr>
              <a:buNone/>
            </a:pPr>
            <a:r>
              <a:rPr lang="en-US" sz="3200" dirty="0">
                <a:latin typeface="Corbel" panose="020B0503020204020204" pitchFamily="34" charset="0"/>
              </a:rPr>
              <a:t>	~Richard Dawkins</a:t>
            </a:r>
            <a:br>
              <a:rPr lang="en-US" sz="3200" dirty="0"/>
            </a:br>
            <a:endParaRPr lang="en-US" sz="3200" dirty="0"/>
          </a:p>
          <a:p>
            <a:pPr marL="85725" lvl="1" indent="0">
              <a:buClr>
                <a:schemeClr val="accent1"/>
              </a:buClr>
              <a:buNone/>
            </a:pPr>
            <a:endParaRPr lang="en-US" sz="3000" dirty="0">
              <a:latin typeface="Corbel" panose="020B0503020204020204" pitchFamily="34" charset="0"/>
            </a:endParaRPr>
          </a:p>
        </p:txBody>
      </p:sp>
      <p:pic>
        <p:nvPicPr>
          <p:cNvPr id="7" name="Picture 6"/>
          <p:cNvPicPr>
            <a:picLocks noChangeAspect="1"/>
          </p:cNvPicPr>
          <p:nvPr/>
        </p:nvPicPr>
        <p:blipFill>
          <a:blip r:embed="rId3"/>
          <a:stretch>
            <a:fillRect/>
          </a:stretch>
        </p:blipFill>
        <p:spPr>
          <a:xfrm>
            <a:off x="3818020" y="144379"/>
            <a:ext cx="4506784" cy="2534653"/>
          </a:xfrm>
          <a:prstGeom prst="rect">
            <a:avLst/>
          </a:prstGeom>
        </p:spPr>
      </p:pic>
    </p:spTree>
    <p:extLst>
      <p:ext uri="{BB962C8B-B14F-4D97-AF65-F5344CB8AC3E}">
        <p14:creationId xmlns:p14="http://schemas.microsoft.com/office/powerpoint/2010/main" val="16893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788277" y="2839453"/>
            <a:ext cx="10857186" cy="3656596"/>
          </a:xfrm>
        </p:spPr>
        <p:txBody>
          <a:bodyPr>
            <a:noAutofit/>
          </a:bodyPr>
          <a:lstStyle/>
          <a:p>
            <a:pPr marL="85725" lvl="1" indent="0">
              <a:buClr>
                <a:schemeClr val="accent1"/>
              </a:buClr>
              <a:buNone/>
            </a:pPr>
            <a:r>
              <a:rPr lang="en-US" sz="30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a:t>
            </a:r>
            <a:r>
              <a:rPr lang="en-US" sz="3000" dirty="0" err="1">
                <a:latin typeface="Corbel" panose="020B0503020204020204" pitchFamily="34" charset="0"/>
              </a:rPr>
              <a:t>infanticidal</a:t>
            </a:r>
            <a:r>
              <a:rPr lang="en-US" sz="3000" dirty="0">
                <a:latin typeface="Corbel" panose="020B0503020204020204" pitchFamily="34" charset="0"/>
              </a:rPr>
              <a:t>, genocidal, filicidal, pestilential, megalomaniacal, sadomasochistic, capriciously malevolent bully.“ </a:t>
            </a:r>
          </a:p>
          <a:p>
            <a:pPr marL="85725" lvl="1" indent="0">
              <a:buClr>
                <a:schemeClr val="accent1"/>
              </a:buClr>
              <a:buNone/>
            </a:pPr>
            <a:r>
              <a:rPr lang="en-US" sz="2800" dirty="0">
                <a:latin typeface="Corbel" panose="020B0503020204020204" pitchFamily="34" charset="0"/>
              </a:rPr>
              <a:t>	~Richard Dawkins </a:t>
            </a:r>
          </a:p>
        </p:txBody>
      </p:sp>
      <p:pic>
        <p:nvPicPr>
          <p:cNvPr id="5" name="Picture 4"/>
          <p:cNvPicPr>
            <a:picLocks noChangeAspect="1"/>
          </p:cNvPicPr>
          <p:nvPr/>
        </p:nvPicPr>
        <p:blipFill>
          <a:blip r:embed="rId2"/>
          <a:stretch>
            <a:fillRect/>
          </a:stretch>
        </p:blipFill>
        <p:spPr>
          <a:xfrm>
            <a:off x="3818020" y="144379"/>
            <a:ext cx="4506784" cy="2534653"/>
          </a:xfrm>
          <a:prstGeom prst="rect">
            <a:avLst/>
          </a:prstGeom>
        </p:spPr>
      </p:pic>
    </p:spTree>
    <p:extLst>
      <p:ext uri="{BB962C8B-B14F-4D97-AF65-F5344CB8AC3E}">
        <p14:creationId xmlns:p14="http://schemas.microsoft.com/office/powerpoint/2010/main" val="20683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788277" y="2839453"/>
            <a:ext cx="10857186" cy="3656596"/>
          </a:xfrm>
        </p:spPr>
        <p:txBody>
          <a:bodyPr>
            <a:noAutofit/>
          </a:bodyPr>
          <a:lstStyle/>
          <a:p>
            <a:pPr marL="85725" lvl="1" indent="0">
              <a:buClr>
                <a:schemeClr val="accent1"/>
              </a:buClr>
              <a:buNone/>
            </a:pPr>
            <a:r>
              <a:rPr lang="en-US" sz="30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a:t>
            </a:r>
            <a:r>
              <a:rPr lang="en-US" sz="3000" dirty="0" err="1">
                <a:latin typeface="Corbel" panose="020B0503020204020204" pitchFamily="34" charset="0"/>
              </a:rPr>
              <a:t>infanticidal</a:t>
            </a:r>
            <a:r>
              <a:rPr lang="en-US" sz="3000" dirty="0">
                <a:latin typeface="Corbel" panose="020B0503020204020204" pitchFamily="34" charset="0"/>
              </a:rPr>
              <a:t>, </a:t>
            </a:r>
            <a:r>
              <a:rPr lang="en-US" sz="3000" b="1" i="1" dirty="0">
                <a:solidFill>
                  <a:srgbClr val="FF0000"/>
                </a:solidFill>
                <a:latin typeface="Corbel" panose="020B0503020204020204" pitchFamily="34" charset="0"/>
              </a:rPr>
              <a:t>genocidal</a:t>
            </a:r>
            <a:r>
              <a:rPr lang="en-US" sz="3000" dirty="0">
                <a:latin typeface="Corbel" panose="020B0503020204020204" pitchFamily="34" charset="0"/>
              </a:rPr>
              <a:t>, filicidal, pestilential, megalomaniacal, sadomasochistic, capriciously malevolent bully.“ </a:t>
            </a:r>
          </a:p>
          <a:p>
            <a:pPr marL="85725" lvl="1" indent="0">
              <a:buClr>
                <a:schemeClr val="accent1"/>
              </a:buClr>
              <a:buNone/>
            </a:pPr>
            <a:r>
              <a:rPr lang="en-US" sz="2800" dirty="0">
                <a:latin typeface="Corbel" panose="020B0503020204020204" pitchFamily="34" charset="0"/>
              </a:rPr>
              <a:t>	~Richard Dawkins </a:t>
            </a:r>
          </a:p>
        </p:txBody>
      </p:sp>
      <p:sp>
        <p:nvSpPr>
          <p:cNvPr id="4" name="Rectangle 3"/>
          <p:cNvSpPr/>
          <p:nvPr/>
        </p:nvSpPr>
        <p:spPr>
          <a:xfrm>
            <a:off x="8324804" y="4362951"/>
            <a:ext cx="1892969" cy="609600"/>
          </a:xfrm>
          <a:prstGeom prst="rect">
            <a:avLst/>
          </a:prstGeom>
          <a:noFill/>
          <a:ln>
            <a:solidFill>
              <a:srgbClr val="FF0000"/>
            </a:solid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p:cNvPicPr>
            <a:picLocks noChangeAspect="1"/>
          </p:cNvPicPr>
          <p:nvPr/>
        </p:nvPicPr>
        <p:blipFill>
          <a:blip r:embed="rId2"/>
          <a:stretch>
            <a:fillRect/>
          </a:stretch>
        </p:blipFill>
        <p:spPr>
          <a:xfrm>
            <a:off x="3818020" y="144379"/>
            <a:ext cx="4506784" cy="2534653"/>
          </a:xfrm>
          <a:prstGeom prst="rect">
            <a:avLst/>
          </a:prstGeom>
        </p:spPr>
      </p:pic>
    </p:spTree>
    <p:extLst>
      <p:ext uri="{BB962C8B-B14F-4D97-AF65-F5344CB8AC3E}">
        <p14:creationId xmlns:p14="http://schemas.microsoft.com/office/powerpoint/2010/main" val="8895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Did God command genocide?</a:t>
            </a:r>
          </a:p>
        </p:txBody>
      </p:sp>
      <p:sp>
        <p:nvSpPr>
          <p:cNvPr id="3" name="Content Placeholder 2"/>
          <p:cNvSpPr>
            <a:spLocks noGrp="1"/>
          </p:cNvSpPr>
          <p:nvPr>
            <p:ph idx="1"/>
          </p:nvPr>
        </p:nvSpPr>
        <p:spPr>
          <a:xfrm>
            <a:off x="782198" y="2093976"/>
            <a:ext cx="10763479" cy="4268724"/>
          </a:xfrm>
        </p:spPr>
        <p:txBody>
          <a:bodyPr>
            <a:normAutofit/>
          </a:bodyPr>
          <a:lstStyle/>
          <a:p>
            <a:pPr marL="85725" lvl="1" indent="0">
              <a:buClr>
                <a:schemeClr val="accent1"/>
              </a:buClr>
              <a:buNone/>
            </a:pPr>
            <a:r>
              <a:rPr lang="en-US" sz="5400" dirty="0">
                <a:latin typeface="LilyUPC" panose="020B0604020202020204" pitchFamily="34" charset="-34"/>
                <a:cs typeface="LilyUPC" panose="020B0604020202020204" pitchFamily="34" charset="-34"/>
              </a:rPr>
              <a:t>Fact: There are a variety of statements in the O.T. that look to be commands for Israel to wipe out whole people groups. </a:t>
            </a:r>
            <a:endParaRPr lang="en-US" sz="4800" dirty="0">
              <a:latin typeface="LilyUPC" panose="020B0604020202020204" pitchFamily="34" charset="-34"/>
              <a:cs typeface="LilyUPC" panose="020B0604020202020204" pitchFamily="34" charset="-34"/>
            </a:endParaRPr>
          </a:p>
          <a:p>
            <a:pPr marL="428625" lvl="1" indent="-342900">
              <a:buClr>
                <a:schemeClr val="accent1"/>
              </a:buClr>
            </a:pPr>
            <a:r>
              <a:rPr lang="en-US" sz="4400" dirty="0">
                <a:latin typeface="LilyUPC" panose="020B0604020202020204" pitchFamily="34" charset="-34"/>
                <a:cs typeface="LilyUPC" panose="020B0604020202020204" pitchFamily="34" charset="-34"/>
              </a:rPr>
              <a:t>“</a:t>
            </a:r>
            <a:r>
              <a:rPr lang="en-US" sz="4400" dirty="0" err="1">
                <a:latin typeface="LilyUPC" panose="020B0604020202020204" pitchFamily="34" charset="-34"/>
                <a:cs typeface="LilyUPC" panose="020B0604020202020204" pitchFamily="34" charset="-34"/>
              </a:rPr>
              <a:t>Herem</a:t>
            </a:r>
            <a:r>
              <a:rPr lang="en-US" sz="4400" dirty="0">
                <a:latin typeface="LilyUPC" panose="020B0604020202020204" pitchFamily="34" charset="-34"/>
                <a:cs typeface="LilyUPC" panose="020B0604020202020204" pitchFamily="34" charset="-34"/>
              </a:rPr>
              <a:t>” = to utterly destroy</a:t>
            </a:r>
          </a:p>
        </p:txBody>
      </p:sp>
    </p:spTree>
    <p:extLst>
      <p:ext uri="{BB962C8B-B14F-4D97-AF65-F5344CB8AC3E}">
        <p14:creationId xmlns:p14="http://schemas.microsoft.com/office/powerpoint/2010/main" val="40826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11247</TotalTime>
  <Words>3423</Words>
  <Application>Microsoft Macintosh PowerPoint</Application>
  <PresentationFormat>Widescreen</PresentationFormat>
  <Paragraphs>207</Paragraphs>
  <Slides>33</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Aptos</vt:lpstr>
      <vt:lpstr>Arial</vt:lpstr>
      <vt:lpstr>Avenir Next LT Pro</vt:lpstr>
      <vt:lpstr>Calibri</vt:lpstr>
      <vt:lpstr>Copperplate Gothic Bold</vt:lpstr>
      <vt:lpstr>Corbel</vt:lpstr>
      <vt:lpstr>LilyUPC</vt:lpstr>
      <vt:lpstr>Neue Haas Grotesk Text Pro</vt:lpstr>
      <vt:lpstr>Rockwell</vt:lpstr>
      <vt:lpstr>Rockwell Condensed</vt:lpstr>
      <vt:lpstr>system-ui</vt:lpstr>
      <vt:lpstr>Times New Roman</vt:lpstr>
      <vt:lpstr>AccentBoxVTI</vt:lpstr>
      <vt:lpstr>Did God Command Genocide?   The Problem of O.T. Violence</vt:lpstr>
      <vt:lpstr>www.travisdickinson.com</vt:lpstr>
      <vt:lpstr>What do you do when you face a difficult objection?</vt:lpstr>
      <vt:lpstr>God of the Old Testament</vt:lpstr>
      <vt:lpstr>PowerPoint Presentation</vt:lpstr>
      <vt:lpstr>PowerPoint Presentation</vt:lpstr>
      <vt:lpstr>PowerPoint Presentation</vt:lpstr>
      <vt:lpstr>PowerPoint Presentation</vt:lpstr>
      <vt:lpstr>Did God command genocide?</vt:lpstr>
      <vt:lpstr>Did God command genocide?</vt:lpstr>
      <vt:lpstr>Did God command genocide?</vt:lpstr>
      <vt:lpstr>Did God command genocide?</vt:lpstr>
      <vt:lpstr>Did God command genocide?</vt:lpstr>
      <vt:lpstr>Merneptah Stele</vt:lpstr>
      <vt:lpstr>Joshua 10:36-39</vt:lpstr>
      <vt:lpstr>Joshua 10:40-41</vt:lpstr>
      <vt:lpstr>1 Samuel 15:2-3</vt:lpstr>
      <vt:lpstr>1 Samuel 15:2-3</vt:lpstr>
      <vt:lpstr>Did God command genocide?</vt:lpstr>
      <vt:lpstr>Genocide?</vt:lpstr>
      <vt:lpstr>Noah’s Flood</vt:lpstr>
      <vt:lpstr>Noah’s Flood</vt:lpstr>
      <vt:lpstr>Moral Questions</vt:lpstr>
      <vt:lpstr>Moral Questions</vt:lpstr>
      <vt:lpstr>Moral Questions</vt:lpstr>
      <vt:lpstr>Moral Questions</vt:lpstr>
      <vt:lpstr>Noah’s Flood</vt:lpstr>
      <vt:lpstr>Noah’s Flood</vt:lpstr>
      <vt:lpstr>Noah’s Flood</vt:lpstr>
      <vt:lpstr>Noah’s Flood</vt:lpstr>
      <vt:lpstr>The Burden of Proof</vt:lpstr>
      <vt:lpstr>God of the Old Testament</vt:lpstr>
      <vt:lpstr>The Good News of God’s Justice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Dickinson</dc:creator>
  <cp:lastModifiedBy>Travis Dickinson</cp:lastModifiedBy>
  <cp:revision>3</cp:revision>
  <dcterms:created xsi:type="dcterms:W3CDTF">2024-08-30T14:19:26Z</dcterms:created>
  <dcterms:modified xsi:type="dcterms:W3CDTF">2024-09-07T12:51:01Z</dcterms:modified>
</cp:coreProperties>
</file>